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88" r:id="rId3"/>
    <p:sldId id="368" r:id="rId4"/>
    <p:sldId id="369" r:id="rId5"/>
    <p:sldId id="406" r:id="rId6"/>
    <p:sldId id="359" r:id="rId7"/>
    <p:sldId id="370" r:id="rId8"/>
    <p:sldId id="407" r:id="rId9"/>
    <p:sldId id="371" r:id="rId10"/>
    <p:sldId id="373" r:id="rId11"/>
    <p:sldId id="408" r:id="rId12"/>
    <p:sldId id="383" r:id="rId13"/>
    <p:sldId id="409" r:id="rId14"/>
    <p:sldId id="410" r:id="rId15"/>
    <p:sldId id="411" r:id="rId16"/>
    <p:sldId id="412" r:id="rId17"/>
    <p:sldId id="413" r:id="rId18"/>
    <p:sldId id="414" r:id="rId19"/>
    <p:sldId id="384" r:id="rId20"/>
    <p:sldId id="415" r:id="rId21"/>
    <p:sldId id="416" r:id="rId22"/>
    <p:sldId id="405" r:id="rId23"/>
    <p:sldId id="418" r:id="rId24"/>
    <p:sldId id="419" r:id="rId25"/>
    <p:sldId id="420" r:id="rId26"/>
    <p:sldId id="421" r:id="rId27"/>
    <p:sldId id="422" r:id="rId28"/>
    <p:sldId id="423" r:id="rId29"/>
    <p:sldId id="428" r:id="rId30"/>
    <p:sldId id="424" r:id="rId31"/>
    <p:sldId id="425" r:id="rId32"/>
    <p:sldId id="427" r:id="rId33"/>
    <p:sldId id="426" r:id="rId34"/>
  </p:sldIdLst>
  <p:sldSz cx="12192000" cy="6858000"/>
  <p:notesSz cx="6792913" cy="9921875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743" autoAdjust="0"/>
  </p:normalViewPr>
  <p:slideViewPr>
    <p:cSldViewPr>
      <p:cViewPr varScale="1">
        <p:scale>
          <a:sx n="122" d="100"/>
          <a:sy n="122" d="100"/>
        </p:scale>
        <p:origin x="102" y="1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5.wmf"/><Relationship Id="rId1" Type="http://schemas.openxmlformats.org/officeDocument/2006/relationships/image" Target="../media/image17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15.wmf"/><Relationship Id="rId4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651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6513" y="942340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CDA010F-6F41-435A-AC24-C1855A978554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398163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651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5113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3288"/>
            <a:ext cx="543401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6513" y="942340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7DA12E7-AA98-49BE-97C3-C0E85D8C30A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6111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EC5819-AF4F-4865-B9AB-765916B79087}" type="slidenum">
              <a:rPr lang="hu-HU" altLang="hu-HU" sz="1200"/>
              <a:pPr/>
              <a:t>1</a:t>
            </a:fld>
            <a:endParaRPr lang="hu-HU" altLang="hu-HU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5113" cy="37211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06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52DC5-6DB4-437C-89C9-063610486A8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6863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8E1E-F66E-4F29-8A96-E43DAF3A318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299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EE4F5-4178-4138-A427-783A898A420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73581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7E3D1-5E67-4DB1-9651-8BB0E8FCC05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53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4180E-25FE-4A01-8462-B33D5502924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72448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DD474-6D0D-45EE-A984-BE7EF734117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9438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08758-3B56-4CD2-98FA-C1B32AF05E3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2925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B064D-4025-4CFE-9E5C-CE85E1CE28B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9814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E67D0-5020-47FA-9988-96B912E868F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2737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2CAE1-A095-4990-98E9-D3D27190FD7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3346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80B1B-B01D-4352-83E6-D807F128188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9769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9297D-090A-40A9-B989-2E3DFCC18CB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2764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16460A92-7256-4AB1-9861-4C723443F65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9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2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7.jpg"/><Relationship Id="rId4" Type="http://schemas.openxmlformats.org/officeDocument/2006/relationships/image" Target="../media/image36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5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29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33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5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50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54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3831901"/>
            <a:ext cx="4634248" cy="233395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3392" y="714376"/>
            <a:ext cx="10657184" cy="2886075"/>
          </a:xfrm>
          <a:noFill/>
        </p:spPr>
        <p:txBody>
          <a:bodyPr/>
          <a:lstStyle/>
          <a:p>
            <a:pPr eaLnBrk="1" hangingPunct="1"/>
            <a:r>
              <a:rPr lang="en-US" altLang="hu-HU" sz="4000" dirty="0" smtClean="0"/>
              <a:t>Gauss-</a:t>
            </a:r>
            <a:r>
              <a:rPr lang="en-US" altLang="hu-HU" sz="4000" dirty="0" err="1" smtClean="0"/>
              <a:t>eloszl</a:t>
            </a:r>
            <a:r>
              <a:rPr lang="hu-HU" altLang="hu-HU" sz="4000" dirty="0" smtClean="0"/>
              <a:t>ás illesztése adatokra</a:t>
            </a:r>
            <a:br>
              <a:rPr lang="hu-HU" altLang="hu-HU" sz="4000" dirty="0" smtClean="0"/>
            </a:br>
            <a:r>
              <a:rPr lang="hu-HU" altLang="hu-HU" sz="4000" dirty="0" smtClean="0"/>
              <a:t>Maximum </a:t>
            </a:r>
            <a:r>
              <a:rPr lang="hu-HU" altLang="hu-HU" sz="4000" dirty="0" err="1" smtClean="0"/>
              <a:t>Likelihood</a:t>
            </a:r>
            <a:r>
              <a:rPr lang="hu-HU" altLang="hu-HU" sz="4000" dirty="0" smtClean="0"/>
              <a:t> és </a:t>
            </a:r>
            <a:r>
              <a:rPr lang="hu-HU" altLang="hu-HU" sz="4000" dirty="0" err="1" smtClean="0"/>
              <a:t>Bayes-módszer</a:t>
            </a:r>
            <a:endParaRPr lang="en-US" altLang="hu-HU" sz="40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3552" y="3357564"/>
            <a:ext cx="7487494" cy="28082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altLang="hu-HU" sz="2400" dirty="0" err="1" smtClean="0"/>
              <a:t>Gosztolya</a:t>
            </a:r>
            <a:r>
              <a:rPr lang="hu-HU" altLang="hu-HU" sz="2400" dirty="0" smtClean="0"/>
              <a:t> Gábor</a:t>
            </a:r>
          </a:p>
          <a:p>
            <a:pPr eaLnBrk="1" hangingPunct="1">
              <a:lnSpc>
                <a:spcPct val="80000"/>
              </a:lnSpc>
            </a:pPr>
            <a:endParaRPr lang="hu-HU" altLang="hu-HU" sz="2000" dirty="0"/>
          </a:p>
          <a:p>
            <a:pPr eaLnBrk="1" hangingPunct="1">
              <a:lnSpc>
                <a:spcPct val="80000"/>
              </a:lnSpc>
            </a:pPr>
            <a:r>
              <a:rPr lang="hu-HU" altLang="hu-HU" sz="2000" dirty="0" smtClean="0"/>
              <a:t>Szegedi Tudományegyetem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000" dirty="0" smtClean="0"/>
              <a:t>Informatikai Intézet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000" dirty="0" smtClean="0"/>
              <a:t>2023. március 6.</a:t>
            </a:r>
            <a:endParaRPr lang="en-US" altLang="hu-H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smtClean="0"/>
              <a:t>A „</a:t>
            </a:r>
            <a:r>
              <a:rPr lang="hu-HU" dirty="0" err="1" smtClean="0"/>
              <a:t>likelihood</a:t>
            </a:r>
            <a:r>
              <a:rPr lang="hu-HU" dirty="0" smtClean="0"/>
              <a:t>” célfüggvény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124744"/>
            <a:ext cx="11247040" cy="4525963"/>
          </a:xfrm>
        </p:spPr>
        <p:txBody>
          <a:bodyPr/>
          <a:lstStyle/>
          <a:p>
            <a:r>
              <a:rPr lang="hu-HU" sz="2800" dirty="0" smtClean="0"/>
              <a:t>Az </a:t>
            </a:r>
            <a:r>
              <a:rPr lang="hu-HU" sz="2800" dirty="0"/>
              <a:t>alábbi </a:t>
            </a:r>
            <a:r>
              <a:rPr lang="hu-HU" sz="2800" dirty="0" err="1"/>
              <a:t>likelihood</a:t>
            </a:r>
            <a:r>
              <a:rPr lang="hu-HU" sz="2800" dirty="0"/>
              <a:t> célfüggvény maximumhelyét keressük:</a:t>
            </a:r>
          </a:p>
          <a:p>
            <a:pPr lvl="1"/>
            <a:endParaRPr lang="hu-HU" sz="2400" dirty="0" smtClean="0"/>
          </a:p>
          <a:p>
            <a:pPr lvl="1"/>
            <a:endParaRPr lang="hu-HU" sz="2400" dirty="0"/>
          </a:p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hu-HU" sz="2800" dirty="0" smtClean="0"/>
              <a:t> </a:t>
            </a:r>
            <a:r>
              <a:rPr lang="hu-HU" sz="2800" dirty="0"/>
              <a:t>maximum </a:t>
            </a:r>
            <a:r>
              <a:rPr lang="hu-HU" sz="2800" dirty="0" err="1"/>
              <a:t>likelihood</a:t>
            </a:r>
            <a:r>
              <a:rPr lang="hu-HU" sz="2800" dirty="0"/>
              <a:t> becslése az </a:t>
            </a:r>
            <a:r>
              <a:rPr lang="hu-HU" sz="2800" dirty="0" smtClean="0"/>
              <a:t>a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hu-HU" sz="2800" dirty="0" smtClean="0"/>
              <a:t> </a:t>
            </a:r>
            <a:r>
              <a:rPr lang="hu-HU" sz="2800" dirty="0"/>
              <a:t>érték lesz, amely </a:t>
            </a:r>
            <a:r>
              <a:rPr lang="hu-HU" sz="2800" b="1" dirty="0"/>
              <a:t>maximalizálja</a:t>
            </a:r>
            <a:r>
              <a:rPr lang="hu-HU" sz="2800" dirty="0"/>
              <a:t>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P(D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800" dirty="0" err="1" smtClean="0"/>
              <a:t>-</a:t>
            </a:r>
            <a:r>
              <a:rPr lang="hu-HU" sz="2800" dirty="0" err="1"/>
              <a:t>t</a:t>
            </a:r>
            <a:endParaRPr lang="hu-HU" sz="2800" dirty="0"/>
          </a:p>
          <a:p>
            <a:pPr lvl="1"/>
            <a:r>
              <a:rPr lang="hu-HU" sz="2400" dirty="0"/>
              <a:t>Magyarázat #1: Ez az a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hu-HU" sz="2400" dirty="0" smtClean="0"/>
              <a:t> </a:t>
            </a:r>
            <a:r>
              <a:rPr lang="hu-HU" sz="2400" dirty="0"/>
              <a:t>érték, amely esetén a </a:t>
            </a:r>
            <a:r>
              <a:rPr lang="hu-HU" sz="2400" dirty="0" err="1"/>
              <a:t>likelihood</a:t>
            </a:r>
            <a:r>
              <a:rPr lang="hu-HU" sz="2400" dirty="0"/>
              <a:t> függvény legjobban magyarázza az adatokat</a:t>
            </a:r>
          </a:p>
          <a:p>
            <a:pPr lvl="1"/>
            <a:r>
              <a:rPr lang="hu-HU" sz="2400" dirty="0"/>
              <a:t>Magyarázat #2: Mit is mond a </a:t>
            </a:r>
            <a:r>
              <a:rPr lang="hu-HU" sz="2400" dirty="0" err="1"/>
              <a:t>Bayes</a:t>
            </a:r>
            <a:r>
              <a:rPr lang="hu-HU" sz="2400" dirty="0"/>
              <a:t> döntési </a:t>
            </a:r>
            <a:r>
              <a:rPr lang="hu-HU" sz="2400" dirty="0" smtClean="0"/>
              <a:t>szabály? („Azt </a:t>
            </a:r>
            <a:r>
              <a:rPr lang="hu-HU" sz="2400" dirty="0"/>
              <a:t>az osztályt </a:t>
            </a:r>
            <a:r>
              <a:rPr lang="hu-HU" sz="2400" dirty="0" smtClean="0"/>
              <a:t>választjuk, </a:t>
            </a:r>
            <a:r>
              <a:rPr lang="hu-HU" sz="2400" dirty="0"/>
              <a:t>amelyiknek a </a:t>
            </a:r>
            <a:r>
              <a:rPr lang="hu-HU" sz="2400" dirty="0" err="1"/>
              <a:t>likelihood</a:t>
            </a:r>
            <a:r>
              <a:rPr lang="hu-HU" sz="2400" dirty="0"/>
              <a:t> görbéje a legnagyobb értéket adja</a:t>
            </a:r>
            <a:r>
              <a:rPr lang="hu-HU" sz="2400" dirty="0" smtClean="0"/>
              <a:t>.”)</a:t>
            </a:r>
          </a:p>
          <a:p>
            <a:pPr lvl="1"/>
            <a:r>
              <a:rPr lang="hu-HU" sz="2400" dirty="0" smtClean="0"/>
              <a:t>Az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hu-HU" sz="2400" dirty="0"/>
              <a:t> osztályhoz tartozó tanítópéldák esetén azt szeretnénk, ha az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hu-HU" sz="2400" dirty="0"/>
              <a:t> osztály győzne, ennek esélyét pedig azzal tudjuk növelni, ha olyan </a:t>
            </a:r>
            <a:r>
              <a:rPr lang="hu-HU" sz="2400" dirty="0" smtClean="0"/>
              <a:t>paramétert </a:t>
            </a:r>
            <a:r>
              <a:rPr lang="hu-HU" sz="2400" dirty="0"/>
              <a:t>választunk, amellyel a </a:t>
            </a:r>
            <a:r>
              <a:rPr lang="hu-HU" sz="2400" dirty="0" err="1"/>
              <a:t>likelihood</a:t>
            </a:r>
            <a:r>
              <a:rPr lang="hu-HU" sz="2400" dirty="0"/>
              <a:t> függvény értéke maximális </a:t>
            </a:r>
            <a:r>
              <a:rPr lang="hu-HU" sz="2400" dirty="0" smtClean="0"/>
              <a:t>lesz</a:t>
            </a:r>
            <a:endParaRPr lang="hu-HU" sz="2400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220817"/>
              </p:ext>
            </p:extLst>
          </p:nvPr>
        </p:nvGraphicFramePr>
        <p:xfrm>
          <a:off x="3270250" y="1628775"/>
          <a:ext cx="500856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6" name="Equation" r:id="rId3" imgW="2311200" imgH="431640" progId="Equation.3">
                  <p:embed/>
                </p:oleObj>
              </mc:Choice>
              <mc:Fallback>
                <p:oleObj name="Equation" r:id="rId3" imgW="2311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0" y="1628775"/>
                        <a:ext cx="5008563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88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8" r="14264" b="37859"/>
          <a:stretch>
            <a:fillRect/>
          </a:stretch>
        </p:blipFill>
        <p:spPr bwMode="auto">
          <a:xfrm>
            <a:off x="7838448" y="2708920"/>
            <a:ext cx="4235234" cy="341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smtClean="0"/>
              <a:t>A „</a:t>
            </a:r>
            <a:r>
              <a:rPr lang="en-US" dirty="0" smtClean="0"/>
              <a:t>log</a:t>
            </a:r>
            <a:r>
              <a:rPr lang="hu-HU" dirty="0" smtClean="0"/>
              <a:t>-</a:t>
            </a:r>
            <a:r>
              <a:rPr lang="en-US" dirty="0" smtClean="0"/>
              <a:t>likelihood” c</a:t>
            </a:r>
            <a:r>
              <a:rPr lang="hu-HU" dirty="0" err="1" smtClean="0"/>
              <a:t>élfüggvény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8150696" cy="4525963"/>
          </a:xfrm>
        </p:spPr>
        <p:txBody>
          <a:bodyPr/>
          <a:lstStyle/>
          <a:p>
            <a:r>
              <a:rPr lang="hu-HU" sz="2800" dirty="0" smtClean="0"/>
              <a:t>Mint </a:t>
            </a:r>
            <a:r>
              <a:rPr lang="hu-HU" sz="2800" dirty="0"/>
              <a:t>korábban is, a valószínűségi függvény </a:t>
            </a:r>
            <a:r>
              <a:rPr lang="hu-HU" sz="2800" dirty="0" err="1"/>
              <a:t>logaritmizált</a:t>
            </a:r>
            <a:r>
              <a:rPr lang="hu-HU" sz="2800" dirty="0"/>
              <a:t> változatát fogjuk használni – az optimuma ugyanott van, de könnyebb kezelni</a:t>
            </a:r>
          </a:p>
          <a:p>
            <a:r>
              <a:rPr lang="hu-HU" sz="2800" dirty="0"/>
              <a:t>Példa: egyváltozós Gauss, </a:t>
            </a:r>
            <a:r>
              <a:rPr lang="el-G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800" dirty="0" smtClean="0"/>
              <a:t> ismert</a:t>
            </a:r>
            <a:r>
              <a:rPr lang="hu-HU" sz="2800" dirty="0"/>
              <a:t>, </a:t>
            </a:r>
            <a:r>
              <a:rPr lang="el-G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sz="2800" dirty="0"/>
              <a:t> </a:t>
            </a:r>
            <a:r>
              <a:rPr lang="hu-HU" sz="2800" dirty="0"/>
              <a:t>optimális értékét </a:t>
            </a:r>
            <a:r>
              <a:rPr lang="hu-HU" sz="2800" dirty="0" smtClean="0"/>
              <a:t>keressük</a:t>
            </a:r>
          </a:p>
          <a:p>
            <a:pPr lvl="1"/>
            <a:r>
              <a:rPr lang="hu-HU" sz="2400" dirty="0" smtClean="0"/>
              <a:t>1) A tanítópéldák és négy „jelölt” a megoldásra</a:t>
            </a:r>
          </a:p>
          <a:p>
            <a:pPr lvl="1"/>
            <a:endParaRPr lang="hu-HU" sz="2400" dirty="0" smtClean="0"/>
          </a:p>
          <a:p>
            <a:pPr lvl="1"/>
            <a:r>
              <a:rPr lang="hu-HU" sz="2400" dirty="0" smtClean="0"/>
              <a:t>2) A </a:t>
            </a:r>
            <a:r>
              <a:rPr lang="hu-HU" sz="2400" dirty="0" err="1" smtClean="0"/>
              <a:t>likelihood</a:t>
            </a:r>
            <a:r>
              <a:rPr lang="hu-HU" sz="2400" dirty="0" smtClean="0"/>
              <a:t> függvény (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hu-HU" sz="2400" dirty="0" smtClean="0"/>
              <a:t> függvényében) és </a:t>
            </a:r>
            <a:r>
              <a:rPr lang="hu-HU" sz="2400" dirty="0" err="1" smtClean="0"/>
              <a:t>optimumhelye</a:t>
            </a:r>
            <a:endParaRPr lang="hu-HU" sz="2400" dirty="0" smtClean="0"/>
          </a:p>
          <a:p>
            <a:pPr lvl="1"/>
            <a:endParaRPr lang="hu-HU" sz="2400" dirty="0" smtClean="0"/>
          </a:p>
          <a:p>
            <a:pPr lvl="1"/>
            <a:r>
              <a:rPr lang="hu-HU" sz="2400" dirty="0" smtClean="0"/>
              <a:t>3) A </a:t>
            </a:r>
            <a:r>
              <a:rPr lang="hu-HU" sz="2400" dirty="0" err="1" smtClean="0"/>
              <a:t>log-likelihood</a:t>
            </a:r>
            <a:r>
              <a:rPr lang="hu-HU" sz="2400" dirty="0" smtClean="0"/>
              <a:t> függvény és </a:t>
            </a:r>
            <a:r>
              <a:rPr lang="hu-HU" sz="2400" dirty="0" err="1" smtClean="0"/>
              <a:t>optimumhelye</a:t>
            </a:r>
            <a:endParaRPr lang="hu-HU" sz="2400" dirty="0"/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05247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log-likelihood</a:t>
            </a:r>
            <a:r>
              <a:rPr lang="hu-HU" dirty="0" smtClean="0"/>
              <a:t> maximalizálása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247040" cy="4525963"/>
          </a:xfrm>
        </p:spPr>
        <p:txBody>
          <a:bodyPr/>
          <a:lstStyle/>
          <a:p>
            <a:r>
              <a:rPr lang="hu-HU" sz="2800" dirty="0"/>
              <a:t>Formálisan is megmutatjuk az </a:t>
            </a:r>
            <a:r>
              <a:rPr lang="hu-HU" sz="2800" dirty="0" smtClean="0"/>
              <a:t>optimalizálást </a:t>
            </a:r>
            <a:r>
              <a:rPr lang="hu-HU" sz="2800" dirty="0"/>
              <a:t>– először egyszerűbb esetekre</a:t>
            </a:r>
          </a:p>
          <a:p>
            <a:r>
              <a:rPr lang="hu-HU" sz="2800" dirty="0" smtClean="0"/>
              <a:t>Példa</a:t>
            </a:r>
            <a:r>
              <a:rPr lang="hu-HU" sz="2800" dirty="0"/>
              <a:t>: egyváltozós Gauss,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sz="2800" dirty="0"/>
              <a:t> </a:t>
            </a:r>
            <a:r>
              <a:rPr lang="hu-HU" sz="2800" dirty="0" smtClean="0"/>
              <a:t>és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sz="2800" dirty="0" smtClean="0"/>
              <a:t> </a:t>
            </a:r>
            <a:r>
              <a:rPr lang="hu-HU" sz="2800" dirty="0"/>
              <a:t>az </a:t>
            </a:r>
            <a:r>
              <a:rPr lang="hu-HU" sz="2800" dirty="0" smtClean="0"/>
              <a:t>optimalizálandó</a:t>
            </a:r>
            <a:r>
              <a:rPr lang="en-US" sz="2800" dirty="0" smtClean="0"/>
              <a:t> </a:t>
            </a:r>
            <a:r>
              <a:rPr lang="hu-HU" sz="2800" dirty="0" smtClean="0"/>
              <a:t>paraméterek</a:t>
            </a:r>
            <a:endParaRPr lang="hu-HU" sz="2800" dirty="0"/>
          </a:p>
          <a:p>
            <a:endParaRPr lang="hu-HU" sz="2800" dirty="0" smtClean="0"/>
          </a:p>
          <a:p>
            <a:endParaRPr lang="hu-HU" sz="2800" dirty="0"/>
          </a:p>
          <a:p>
            <a:r>
              <a:rPr lang="hu-HU" sz="2800" dirty="0" smtClean="0"/>
              <a:t>A változók átjelölésével maximalizálandó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(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hu-HU" sz="2800" dirty="0" smtClean="0"/>
              <a:t>Elvégezve az átjelölést</a:t>
            </a:r>
            <a:r>
              <a:rPr lang="en-US" sz="2800" dirty="0" smtClean="0"/>
              <a:t>, a</a:t>
            </a:r>
            <a:r>
              <a:rPr lang="hu-HU" sz="2800" dirty="0" smtClean="0"/>
              <a:t>z optimalizálási</a:t>
            </a:r>
            <a:r>
              <a:rPr lang="en-US" sz="2800" dirty="0" smtClean="0"/>
              <a:t> </a:t>
            </a:r>
            <a:r>
              <a:rPr lang="hu-HU" sz="2800" dirty="0" smtClean="0"/>
              <a:t>feladat a következő lesz:</a:t>
            </a:r>
          </a:p>
          <a:p>
            <a:endParaRPr lang="hu-HU" sz="2800" dirty="0"/>
          </a:p>
          <a:p>
            <a:pPr marL="457200" lvl="1" indent="0">
              <a:buNone/>
            </a:pPr>
            <a:r>
              <a:rPr lang="hu-HU" sz="2400" dirty="0" smtClean="0"/>
              <a:t>                                                                                		(a kitevő negatív)</a:t>
            </a:r>
            <a:endParaRPr lang="hu-HU" sz="24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2780928"/>
            <a:ext cx="352551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203407"/>
              </p:ext>
            </p:extLst>
          </p:nvPr>
        </p:nvGraphicFramePr>
        <p:xfrm>
          <a:off x="1230313" y="4897438"/>
          <a:ext cx="6146800" cy="134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3" name="Equation" r:id="rId4" imgW="3124080" imgH="634680" progId="Equation.3">
                  <p:embed/>
                </p:oleObj>
              </mc:Choice>
              <mc:Fallback>
                <p:oleObj name="Equation" r:id="rId4" imgW="312408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313" y="4897438"/>
                        <a:ext cx="6146800" cy="1341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4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711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log-likelihood</a:t>
            </a:r>
            <a:r>
              <a:rPr lang="hu-HU" dirty="0" smtClean="0"/>
              <a:t> maximalizálása </a:t>
            </a:r>
            <a:r>
              <a:rPr lang="en-US" dirty="0" smtClean="0"/>
              <a:t>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247040" cy="4525963"/>
          </a:xfrm>
        </p:spPr>
        <p:txBody>
          <a:bodyPr/>
          <a:lstStyle/>
          <a:p>
            <a:r>
              <a:rPr lang="hu-HU" sz="2800" dirty="0" smtClean="0"/>
              <a:t>(</a:t>
            </a:r>
            <a:r>
              <a:rPr lang="hu-HU" sz="2800" dirty="0" err="1" smtClean="0"/>
              <a:t>recap</a:t>
            </a:r>
            <a:r>
              <a:rPr lang="hu-HU" sz="2800" dirty="0" smtClean="0"/>
              <a:t>) </a:t>
            </a:r>
          </a:p>
          <a:p>
            <a:endParaRPr lang="hu-HU" sz="2800" dirty="0" smtClean="0"/>
          </a:p>
          <a:p>
            <a:endParaRPr lang="hu-HU" sz="2800" dirty="0" smtClean="0"/>
          </a:p>
          <a:p>
            <a:r>
              <a:rPr lang="hu-HU" sz="2800" dirty="0" smtClean="0"/>
              <a:t>Kihasználva a következőt:</a:t>
            </a:r>
          </a:p>
          <a:p>
            <a:pPr lvl="1"/>
            <a:endParaRPr lang="hu-HU" sz="2400" dirty="0" smtClean="0"/>
          </a:p>
          <a:p>
            <a:r>
              <a:rPr lang="hu-HU" sz="2800" dirty="0" smtClean="0"/>
              <a:t>…a </a:t>
            </a:r>
            <a:r>
              <a:rPr lang="hu-HU" sz="2800" dirty="0" err="1" smtClean="0"/>
              <a:t>log-likelihood</a:t>
            </a:r>
            <a:r>
              <a:rPr lang="hu-HU" sz="2800" dirty="0" smtClean="0"/>
              <a:t> célfüggvényből a következő lesz:</a:t>
            </a:r>
          </a:p>
          <a:p>
            <a:endParaRPr lang="hu-HU" sz="2800" dirty="0"/>
          </a:p>
          <a:p>
            <a:endParaRPr lang="hu-HU" sz="2800" dirty="0" smtClean="0"/>
          </a:p>
          <a:p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dirty="0" smtClean="0"/>
              <a:t> egyetlen tanítópélda</a:t>
            </a:r>
            <a:r>
              <a:rPr lang="en-US" sz="2800" dirty="0" smtClean="0"/>
              <a:t>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smtClean="0"/>
              <a:t>-re a maximum</a:t>
            </a:r>
            <a:r>
              <a:rPr lang="hu-HU" sz="2800" dirty="0" smtClean="0"/>
              <a:t> összegzéssel kapható</a:t>
            </a:r>
          </a:p>
          <a:p>
            <a:pPr lvl="1"/>
            <a:r>
              <a:rPr lang="hu-HU" sz="2400" dirty="0" err="1" smtClean="0"/>
              <a:t>i.i.d</a:t>
            </a:r>
            <a:r>
              <a:rPr lang="hu-HU" sz="2400" dirty="0" smtClean="0"/>
              <a:t>. feltevés és logaritmus azonosságai</a:t>
            </a:r>
            <a:endParaRPr lang="hu-HU" sz="2400" dirty="0"/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027801"/>
              </p:ext>
            </p:extLst>
          </p:nvPr>
        </p:nvGraphicFramePr>
        <p:xfrm>
          <a:off x="1504950" y="4365625"/>
          <a:ext cx="527367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0" name="Equation" r:id="rId3" imgW="2679480" imgH="393480" progId="Equation.3">
                  <p:embed/>
                </p:oleObj>
              </mc:Choice>
              <mc:Fallback>
                <p:oleObj name="Equation" r:id="rId3" imgW="2679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950" y="4365625"/>
                        <a:ext cx="5273675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1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71577"/>
              </p:ext>
            </p:extLst>
          </p:nvPr>
        </p:nvGraphicFramePr>
        <p:xfrm>
          <a:off x="5435600" y="2924175"/>
          <a:ext cx="5348288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2" name="Equation" r:id="rId7" imgW="2717640" imgH="304560" progId="Equation.3">
                  <p:embed/>
                </p:oleObj>
              </mc:Choice>
              <mc:Fallback>
                <p:oleObj name="Equation" r:id="rId7" imgW="271764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2924175"/>
                        <a:ext cx="5348288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442388"/>
              </p:ext>
            </p:extLst>
          </p:nvPr>
        </p:nvGraphicFramePr>
        <p:xfrm>
          <a:off x="1679575" y="1474788"/>
          <a:ext cx="6196013" cy="134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3" name="Equation" r:id="rId9" imgW="3149280" imgH="634680" progId="Equation.3">
                  <p:embed/>
                </p:oleObj>
              </mc:Choice>
              <mc:Fallback>
                <p:oleObj name="Equation" r:id="rId9" imgW="314928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9575" y="1474788"/>
                        <a:ext cx="6196013" cy="1341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751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log-likelihood</a:t>
            </a:r>
            <a:r>
              <a:rPr lang="hu-HU" dirty="0" smtClean="0"/>
              <a:t> maximalizálása</a:t>
            </a:r>
            <a:r>
              <a:rPr lang="en-US" dirty="0" smtClean="0"/>
              <a:t> #3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4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338169"/>
              </p:ext>
            </p:extLst>
          </p:nvPr>
        </p:nvGraphicFramePr>
        <p:xfrm>
          <a:off x="5519936" y="1045368"/>
          <a:ext cx="5976418" cy="5074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5" name="Equation" r:id="rId5" imgW="2692080" imgH="2286000" progId="Equation.3">
                  <p:embed/>
                </p:oleObj>
              </mc:Choice>
              <mc:Fallback>
                <p:oleObj name="Equation" r:id="rId5" imgW="2692080" imgH="2286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936" y="1045368"/>
                        <a:ext cx="5976418" cy="5074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09600" y="1268760"/>
            <a:ext cx="411824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u-HU" sz="2800" kern="0" dirty="0" smtClean="0"/>
              <a:t>Kiindulás:</a:t>
            </a:r>
          </a:p>
          <a:p>
            <a:pPr lvl="2"/>
            <a:endParaRPr lang="hu-HU" sz="2000" kern="0" dirty="0" smtClean="0"/>
          </a:p>
          <a:p>
            <a:pPr lvl="2"/>
            <a:endParaRPr lang="hu-HU" sz="2000" kern="0" dirty="0" smtClean="0"/>
          </a:p>
          <a:p>
            <a:r>
              <a:rPr lang="hu-HU" sz="2800" kern="0" dirty="0" smtClean="0"/>
              <a:t>Maximum ott van, ahol a derivált nulla:</a:t>
            </a:r>
          </a:p>
          <a:p>
            <a:pPr lvl="2"/>
            <a:endParaRPr lang="hu-HU" sz="2000" kern="0" dirty="0" smtClean="0"/>
          </a:p>
          <a:p>
            <a:pPr lvl="1"/>
            <a:endParaRPr lang="hu-HU" kern="0" dirty="0"/>
          </a:p>
          <a:p>
            <a:pPr lvl="1"/>
            <a:endParaRPr lang="hu-HU" kern="0" dirty="0" smtClean="0"/>
          </a:p>
          <a:p>
            <a:r>
              <a:rPr lang="hu-HU" sz="2800" kern="0" dirty="0" smtClean="0"/>
              <a:t>…azaz:</a:t>
            </a:r>
          </a:p>
        </p:txBody>
      </p:sp>
    </p:spTree>
    <p:extLst>
      <p:ext uri="{BB962C8B-B14F-4D97-AF65-F5344CB8AC3E}">
        <p14:creationId xmlns:p14="http://schemas.microsoft.com/office/powerpoint/2010/main" val="357686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log-likelihood</a:t>
            </a:r>
            <a:r>
              <a:rPr lang="hu-HU" dirty="0" smtClean="0"/>
              <a:t> maximalizálása</a:t>
            </a:r>
            <a:r>
              <a:rPr lang="en-US" dirty="0" smtClean="0"/>
              <a:t> #4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2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09600" y="1268760"/>
            <a:ext cx="361419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endParaRPr lang="hu-HU" sz="2000" kern="0" dirty="0" smtClean="0"/>
          </a:p>
          <a:p>
            <a:pPr lvl="2"/>
            <a:endParaRPr lang="hu-HU" sz="2000" kern="0" dirty="0"/>
          </a:p>
          <a:p>
            <a:r>
              <a:rPr lang="hu-HU" sz="2800" kern="0" dirty="0" smtClean="0"/>
              <a:t>Az összes példára összegezve:</a:t>
            </a:r>
          </a:p>
          <a:p>
            <a:pPr lvl="2"/>
            <a:endParaRPr lang="hu-HU" sz="2000" kern="0" dirty="0" smtClean="0"/>
          </a:p>
          <a:p>
            <a:pPr lvl="2"/>
            <a:endParaRPr lang="hu-HU" sz="2000" kern="0" dirty="0" smtClean="0"/>
          </a:p>
          <a:p>
            <a:pPr lvl="2"/>
            <a:endParaRPr lang="hu-HU" sz="2000" kern="0" dirty="0" smtClean="0"/>
          </a:p>
          <a:p>
            <a:pPr lvl="2"/>
            <a:endParaRPr lang="hu-HU" sz="2000" kern="0" dirty="0" smtClean="0"/>
          </a:p>
          <a:p>
            <a:r>
              <a:rPr lang="hu-HU" sz="2800" kern="0" dirty="0" smtClean="0"/>
              <a:t>Átrendezve (és közben fölszorozva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800" kern="0" dirty="0" err="1" smtClean="0"/>
              <a:t>-vel</a:t>
            </a:r>
            <a:r>
              <a:rPr lang="hu-HU" sz="2800" kern="0" dirty="0" smtClean="0"/>
              <a:t>):</a:t>
            </a: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548372"/>
              </p:ext>
            </p:extLst>
          </p:nvPr>
        </p:nvGraphicFramePr>
        <p:xfrm>
          <a:off x="5042047" y="1484784"/>
          <a:ext cx="4990205" cy="2142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3" name="Equation" r:id="rId5" imgW="2247840" imgH="965160" progId="Equation.3">
                  <p:embed/>
                </p:oleObj>
              </mc:Choice>
              <mc:Fallback>
                <p:oleObj name="Equation" r:id="rId5" imgW="224784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2047" y="1484784"/>
                        <a:ext cx="4990205" cy="21426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343655"/>
              </p:ext>
            </p:extLst>
          </p:nvPr>
        </p:nvGraphicFramePr>
        <p:xfrm>
          <a:off x="5042047" y="4149080"/>
          <a:ext cx="4708398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4" name="Egyenlet" r:id="rId7" imgW="2120900" imgH="635000" progId="Equation.3">
                  <p:embed/>
                </p:oleObj>
              </mc:Choice>
              <mc:Fallback>
                <p:oleObj name="Egyenlet" r:id="rId7" imgW="2120900" imgH="63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2047" y="4149080"/>
                        <a:ext cx="4708398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680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log-likelihood</a:t>
            </a:r>
            <a:r>
              <a:rPr lang="hu-HU" dirty="0" smtClean="0"/>
              <a:t> maximalizálása</a:t>
            </a:r>
            <a:r>
              <a:rPr lang="en-US" dirty="0" smtClean="0"/>
              <a:t> #5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8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09600" y="1268760"/>
            <a:ext cx="10887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u-HU" sz="2800" kern="0" dirty="0" smtClean="0"/>
              <a:t>Tehát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hu-HU" sz="2800" dirty="0" err="1" smtClean="0"/>
              <a:t>-</a:t>
            </a:r>
            <a:r>
              <a:rPr lang="hu-HU" sz="2800" kern="0" dirty="0" err="1" smtClean="0"/>
              <a:t>t</a:t>
            </a:r>
            <a:r>
              <a:rPr lang="hu-HU" sz="2800" kern="0" dirty="0" smtClean="0"/>
              <a:t> a példák átlagával,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800" kern="0" dirty="0" smtClean="0"/>
              <a:t>-t pedig a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hu-HU" sz="2800" dirty="0" err="1" smtClean="0"/>
              <a:t>-</a:t>
            </a:r>
            <a:r>
              <a:rPr lang="hu-HU" sz="2800" kern="0" dirty="0" err="1" smtClean="0"/>
              <a:t>től</a:t>
            </a:r>
            <a:r>
              <a:rPr lang="hu-HU" sz="2800" kern="0" dirty="0" smtClean="0"/>
              <a:t> vett átlagos eltérés segítségével becsülhetjük:</a:t>
            </a:r>
          </a:p>
          <a:p>
            <a:endParaRPr lang="hu-HU" sz="2800" kern="0" dirty="0"/>
          </a:p>
          <a:p>
            <a:endParaRPr lang="hu-HU" sz="2800" kern="0" dirty="0" smtClean="0"/>
          </a:p>
          <a:p>
            <a:r>
              <a:rPr lang="hu-HU" sz="2800" kern="0" dirty="0" smtClean="0"/>
              <a:t>Ezek a képletek a Gauss-eloszlás „elégséges statisztikái”</a:t>
            </a:r>
          </a:p>
          <a:p>
            <a:pPr lvl="1"/>
            <a:r>
              <a:rPr lang="en-US" sz="2400" kern="0" dirty="0" smtClean="0"/>
              <a:t>E</a:t>
            </a:r>
            <a:r>
              <a:rPr lang="hu-HU" sz="2400" kern="0" dirty="0" err="1" smtClean="0"/>
              <a:t>zek</a:t>
            </a:r>
            <a:r>
              <a:rPr lang="hu-HU" sz="2400" kern="0" dirty="0" smtClean="0"/>
              <a:t> ismeretében nincs szükség a tanítópontok megtartására</a:t>
            </a:r>
            <a:endParaRPr lang="en-US" sz="2400" kern="0" dirty="0" smtClean="0"/>
          </a:p>
          <a:p>
            <a:pPr lvl="1"/>
            <a:r>
              <a:rPr lang="hu-HU" sz="2400" kern="0" dirty="0" smtClean="0"/>
              <a:t>Az </a:t>
            </a:r>
            <a:r>
              <a:rPr lang="hu-HU" sz="2400" kern="0" dirty="0"/>
              <a:t>eloszlás tárolásához </a:t>
            </a:r>
            <a:r>
              <a:rPr lang="hu-HU" sz="2400" kern="0" dirty="0" smtClean="0"/>
              <a:t>elég csak a fönti két érték</a:t>
            </a:r>
            <a:endParaRPr lang="hu-HU" sz="2800" kern="0" dirty="0" smtClean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698607"/>
              </p:ext>
            </p:extLst>
          </p:nvPr>
        </p:nvGraphicFramePr>
        <p:xfrm>
          <a:off x="5532438" y="1738313"/>
          <a:ext cx="4680115" cy="1408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9" name="Equation" r:id="rId5" imgW="2108160" imgH="634680" progId="Equation.3">
                  <p:embed/>
                </p:oleObj>
              </mc:Choice>
              <mc:Fallback>
                <p:oleObj name="Equation" r:id="rId5" imgW="21081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438" y="1738313"/>
                        <a:ext cx="4680115" cy="14089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11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smtClean="0"/>
              <a:t>Sokváltozós eset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9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09600" y="1268760"/>
            <a:ext cx="10887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u-HU" sz="2800" kern="0" dirty="0"/>
              <a:t>Általános esetben a jellemzőink </a:t>
            </a:r>
            <a:r>
              <a:rPr lang="hu-HU" sz="2800" kern="0" dirty="0" smtClean="0"/>
              <a:t>vektorok</a:t>
            </a:r>
          </a:p>
          <a:p>
            <a:pPr lvl="1"/>
            <a:r>
              <a:rPr lang="hu-HU" sz="2400" kern="0" dirty="0" smtClean="0"/>
              <a:t>Így </a:t>
            </a:r>
            <a:r>
              <a:rPr lang="hu-HU" sz="2400" kern="0" dirty="0"/>
              <a:t>a Gauss-eloszlásuk többváltozós eloszlás</a:t>
            </a:r>
          </a:p>
          <a:p>
            <a:r>
              <a:rPr lang="hu-HU" sz="2800" kern="0" dirty="0"/>
              <a:t>Ez esetben is ugyanazt a </a:t>
            </a:r>
            <a:r>
              <a:rPr lang="hu-HU" sz="2800" kern="0" dirty="0" smtClean="0"/>
              <a:t>módszert – </a:t>
            </a:r>
            <a:r>
              <a:rPr lang="hu-HU" sz="2800" kern="0" dirty="0"/>
              <a:t>a deriváltak </a:t>
            </a:r>
            <a:r>
              <a:rPr lang="hu-HU" sz="2800" kern="0" dirty="0" err="1"/>
              <a:t>zérushelyének</a:t>
            </a:r>
            <a:r>
              <a:rPr lang="hu-HU" sz="2800" kern="0" dirty="0"/>
              <a:t> keresését – </a:t>
            </a:r>
            <a:r>
              <a:rPr lang="hu-HU" sz="2800" kern="0" dirty="0" smtClean="0"/>
              <a:t>alkalmazzuk</a:t>
            </a:r>
          </a:p>
          <a:p>
            <a:pPr lvl="1"/>
            <a:r>
              <a:rPr lang="hu-HU" sz="2400" kern="0" dirty="0" smtClean="0"/>
              <a:t>De mivel </a:t>
            </a:r>
            <a:r>
              <a:rPr lang="hu-HU" sz="2400" kern="0" dirty="0"/>
              <a:t>a függvény sokváltozós, ezért szimpla deriválás helyett a gradiens operátort kell </a:t>
            </a:r>
            <a:r>
              <a:rPr lang="hu-HU" sz="2400" kern="0" dirty="0" smtClean="0"/>
              <a:t>alkalmaznunk</a:t>
            </a:r>
          </a:p>
          <a:p>
            <a:r>
              <a:rPr lang="hu-HU" sz="2800" kern="0" dirty="0" smtClean="0"/>
              <a:t>Az alábbi </a:t>
            </a:r>
            <a:r>
              <a:rPr lang="hu-HU" sz="2800" kern="0" dirty="0" err="1" smtClean="0"/>
              <a:t>optimumhelyet</a:t>
            </a:r>
            <a:r>
              <a:rPr lang="hu-HU" sz="2800" kern="0" dirty="0" smtClean="0"/>
              <a:t> keressük:</a:t>
            </a:r>
            <a:endParaRPr lang="hu-HU" sz="1600" kern="0" dirty="0"/>
          </a:p>
          <a:p>
            <a:r>
              <a:rPr lang="hu-HU" sz="2800" kern="0" dirty="0" smtClean="0"/>
              <a:t>Amelynek </a:t>
            </a:r>
            <a:r>
              <a:rPr lang="hu-HU" sz="2800" kern="0" dirty="0"/>
              <a:t>megtalálásához a gradiens operátort alkalmazzuk: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729799"/>
              </p:ext>
            </p:extLst>
          </p:nvPr>
        </p:nvGraphicFramePr>
        <p:xfrm>
          <a:off x="5889624" y="4983163"/>
          <a:ext cx="3438958" cy="121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0" name="Equation" r:id="rId5" imgW="1549080" imgH="545760" progId="Equation.3">
                  <p:embed/>
                </p:oleObj>
              </mc:Choice>
              <mc:Fallback>
                <p:oleObj name="Equation" r:id="rId5" imgW="154908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24" y="4983163"/>
                        <a:ext cx="3438958" cy="121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934503"/>
              </p:ext>
            </p:extLst>
          </p:nvPr>
        </p:nvGraphicFramePr>
        <p:xfrm>
          <a:off x="7038975" y="3919538"/>
          <a:ext cx="238125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1" name="Equation" r:id="rId7" imgW="1041120" imgH="330120" progId="Equation.3">
                  <p:embed/>
                </p:oleObj>
              </mc:Choice>
              <mc:Fallback>
                <p:oleObj name="Equation" r:id="rId7" imgW="10411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8975" y="3919538"/>
                        <a:ext cx="238125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885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smtClean="0"/>
              <a:t>A log</a:t>
            </a:r>
            <a:r>
              <a:rPr lang="en-US" dirty="0" smtClean="0"/>
              <a:t>-likelihood </a:t>
            </a:r>
            <a:r>
              <a:rPr lang="hu-HU" dirty="0" smtClean="0"/>
              <a:t>maximalizálása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5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09600" y="1268760"/>
            <a:ext cx="10887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u-HU" sz="2800" kern="0" dirty="0"/>
              <a:t>A konkrét célfüggvényt beírva és az összes adatpontra összegezve:</a:t>
            </a:r>
          </a:p>
          <a:p>
            <a:endParaRPr lang="hu-HU" sz="2800" kern="0" dirty="0"/>
          </a:p>
          <a:p>
            <a:pPr lvl="1"/>
            <a:r>
              <a:rPr lang="hu-HU" sz="2400" kern="0" dirty="0" smtClean="0"/>
              <a:t>Ennek </a:t>
            </a:r>
            <a:r>
              <a:rPr lang="hu-HU" sz="2400" kern="0" dirty="0" err="1"/>
              <a:t>zérushelye</a:t>
            </a:r>
            <a:r>
              <a:rPr lang="hu-HU" sz="2400" kern="0" dirty="0"/>
              <a:t>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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hu-H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  <a:p>
            <a:r>
              <a:rPr lang="hu-HU" sz="2800" kern="0" dirty="0"/>
              <a:t>És a végeredmény (levezetés nélkül):</a:t>
            </a:r>
          </a:p>
          <a:p>
            <a:endParaRPr lang="hu-HU" sz="2800" kern="0" dirty="0"/>
          </a:p>
          <a:p>
            <a:endParaRPr lang="hu-HU" sz="2800" kern="0" dirty="0"/>
          </a:p>
          <a:p>
            <a:r>
              <a:rPr lang="hu-HU" sz="2800" kern="0" dirty="0" smtClean="0"/>
              <a:t>Lényegében </a:t>
            </a:r>
            <a:r>
              <a:rPr lang="hu-HU" sz="2800" kern="0" dirty="0"/>
              <a:t>ugyanaz jött ki, mint az egyváltozós esetben!</a:t>
            </a:r>
          </a:p>
          <a:p>
            <a:pPr lvl="1"/>
            <a:r>
              <a:rPr lang="hu-HU" sz="2400" kern="0" dirty="0"/>
              <a:t>Az adatok átlagvektora és </a:t>
            </a:r>
            <a:r>
              <a:rPr lang="hu-HU" sz="2400" kern="0" dirty="0" err="1" smtClean="0"/>
              <a:t>kovarianciamátrixa</a:t>
            </a:r>
            <a:r>
              <a:rPr lang="hu-HU" sz="2400" kern="0" dirty="0" smtClean="0"/>
              <a:t> </a:t>
            </a:r>
            <a:r>
              <a:rPr lang="hu-HU" sz="2400" kern="0" dirty="0"/>
              <a:t>lesz az optimális becslés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147690"/>
              </p:ext>
            </p:extLst>
          </p:nvPr>
        </p:nvGraphicFramePr>
        <p:xfrm>
          <a:off x="3215680" y="1656787"/>
          <a:ext cx="3696714" cy="1112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6" name="Equation" r:id="rId5" imgW="1434960" imgH="431640" progId="Equation.3">
                  <p:embed/>
                </p:oleObj>
              </mc:Choice>
              <mc:Fallback>
                <p:oleObj name="Equation" r:id="rId5" imgW="1434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5680" y="1656787"/>
                        <a:ext cx="3696714" cy="11128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20882"/>
              </p:ext>
            </p:extLst>
          </p:nvPr>
        </p:nvGraphicFramePr>
        <p:xfrm>
          <a:off x="1975387" y="3717032"/>
          <a:ext cx="1861624" cy="107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7" name="Equation" r:id="rId7" imgW="749160" imgH="431640" progId="Equation.3">
                  <p:embed/>
                </p:oleObj>
              </mc:Choice>
              <mc:Fallback>
                <p:oleObj name="Equation" r:id="rId7" imgW="749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5387" y="3717032"/>
                        <a:ext cx="1861624" cy="107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709393"/>
              </p:ext>
            </p:extLst>
          </p:nvPr>
        </p:nvGraphicFramePr>
        <p:xfrm>
          <a:off x="4799857" y="3689132"/>
          <a:ext cx="4104456" cy="109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8" name="Equation" r:id="rId9" imgW="1612800" imgH="431640" progId="Equation.3">
                  <p:embed/>
                </p:oleObj>
              </mc:Choice>
              <mc:Fallback>
                <p:oleObj name="Equation" r:id="rId9" imgW="1612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9857" y="3689132"/>
                        <a:ext cx="4104456" cy="109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784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2564904"/>
            <a:ext cx="3534916" cy="353491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smtClean="0"/>
              <a:t>Megjegyzés </a:t>
            </a:r>
            <a:r>
              <a:rPr lang="en-US" dirty="0" smtClean="0"/>
              <a:t>#</a:t>
            </a:r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8078688" cy="4525963"/>
          </a:xfrm>
        </p:spPr>
        <p:txBody>
          <a:bodyPr/>
          <a:lstStyle/>
          <a:p>
            <a:r>
              <a:rPr lang="hu-HU" sz="2800" dirty="0" smtClean="0"/>
              <a:t>A 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altLang="hu-HU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hu-HU" sz="2800" dirty="0" err="1" smtClean="0"/>
              <a:t>-re</a:t>
            </a:r>
            <a:r>
              <a:rPr lang="hu-HU" sz="2800" dirty="0" smtClean="0"/>
              <a:t> </a:t>
            </a:r>
            <a:r>
              <a:rPr lang="hu-HU" sz="2800" dirty="0"/>
              <a:t>(illetve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2800" dirty="0"/>
              <a:t>-</a:t>
            </a:r>
            <a:r>
              <a:rPr lang="hu-HU" sz="2800" dirty="0" err="1"/>
              <a:t>ra</a:t>
            </a:r>
            <a:r>
              <a:rPr lang="hu-HU" sz="2800" dirty="0"/>
              <a:t>) kapott becslés torzít, mivel</a:t>
            </a:r>
          </a:p>
          <a:p>
            <a:endParaRPr lang="hu-HU" sz="2800" dirty="0"/>
          </a:p>
          <a:p>
            <a:endParaRPr lang="hu-HU" sz="2800" dirty="0"/>
          </a:p>
          <a:p>
            <a:r>
              <a:rPr lang="hu-HU" sz="2800" dirty="0"/>
              <a:t>Ezért elvileg inkább az alábbi becslést jobb használni (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2800" dirty="0"/>
              <a:t>-</a:t>
            </a:r>
            <a:r>
              <a:rPr lang="hu-HU" sz="2800" dirty="0" err="1"/>
              <a:t>ra</a:t>
            </a:r>
            <a:r>
              <a:rPr lang="hu-HU" sz="2800" dirty="0"/>
              <a:t>):</a:t>
            </a:r>
          </a:p>
          <a:p>
            <a:endParaRPr lang="hu-HU" sz="2800" dirty="0"/>
          </a:p>
          <a:p>
            <a:endParaRPr lang="hu-HU" sz="2800" dirty="0"/>
          </a:p>
          <a:p>
            <a:r>
              <a:rPr lang="hu-HU" sz="2800" dirty="0"/>
              <a:t>De a két képlet különbségének gyakorlati jelentősége nincs, mivel </a:t>
            </a:r>
            <a:r>
              <a:rPr lang="hu-HU" sz="2800" dirty="0" smtClean="0"/>
              <a:t>kellően nagy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800" dirty="0"/>
              <a:t>-re </a:t>
            </a:r>
            <a:r>
              <a:rPr lang="en-US" sz="2800" dirty="0" smtClean="0"/>
              <a:t>     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1/n ≈ 1/(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n-1)</a:t>
            </a:r>
          </a:p>
          <a:p>
            <a:endParaRPr lang="hu-HU" sz="2800" dirty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815166"/>
              </p:ext>
            </p:extLst>
          </p:nvPr>
        </p:nvGraphicFramePr>
        <p:xfrm>
          <a:off x="3181350" y="1773237"/>
          <a:ext cx="4510685" cy="1014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9" name="Equation" r:id="rId4" imgW="2031840" imgH="457200" progId="Equation.3">
                  <p:embed/>
                </p:oleObj>
              </mc:Choice>
              <mc:Fallback>
                <p:oleObj name="Equation" r:id="rId4" imgW="2031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1350" y="1773237"/>
                        <a:ext cx="4510685" cy="1014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122320"/>
              </p:ext>
            </p:extLst>
          </p:nvPr>
        </p:nvGraphicFramePr>
        <p:xfrm>
          <a:off x="3647728" y="3531741"/>
          <a:ext cx="3918966" cy="958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0" name="Equation" r:id="rId6" imgW="1765080" imgH="431640" progId="Equation.3">
                  <p:embed/>
                </p:oleObj>
              </mc:Choice>
              <mc:Fallback>
                <p:oleObj name="Equation" r:id="rId6" imgW="1765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7728" y="3531741"/>
                        <a:ext cx="3918966" cy="9585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504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476672"/>
            <a:ext cx="342610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dirty="0" err="1" smtClean="0"/>
              <a:t>Hol</a:t>
            </a:r>
            <a:r>
              <a:rPr lang="en-US" dirty="0" smtClean="0"/>
              <a:t> is </a:t>
            </a:r>
            <a:r>
              <a:rPr lang="en-US" dirty="0" err="1" smtClean="0"/>
              <a:t>tartunk</a:t>
            </a:r>
            <a:r>
              <a:rPr lang="en-US" dirty="0"/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599" y="1268760"/>
            <a:ext cx="11360779" cy="4525963"/>
          </a:xfrm>
        </p:spPr>
        <p:txBody>
          <a:bodyPr/>
          <a:lstStyle/>
          <a:p>
            <a:r>
              <a:rPr lang="hu-HU" sz="2800" dirty="0" smtClean="0"/>
              <a:t>Osztályozás </a:t>
            </a:r>
            <a:r>
              <a:rPr lang="hu-HU" sz="2800" dirty="0"/>
              <a:t>döntéselméleti felfogásban:</a:t>
            </a:r>
          </a:p>
          <a:p>
            <a:pPr lvl="1"/>
            <a:r>
              <a:rPr lang="hu-HU" sz="2400" dirty="0"/>
              <a:t>Minden osztályhoz tartozzon egy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hu-HU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400" dirty="0"/>
              <a:t> </a:t>
            </a:r>
            <a:br>
              <a:rPr lang="hu-HU" sz="2400" dirty="0"/>
            </a:br>
            <a:r>
              <a:rPr lang="hu-HU" sz="2400" dirty="0" err="1" smtClean="0"/>
              <a:t>diszkriminánsfüggvény</a:t>
            </a:r>
            <a:endParaRPr lang="hu-HU" sz="2400" dirty="0"/>
          </a:p>
          <a:p>
            <a:pPr lvl="1"/>
            <a:r>
              <a:rPr lang="hu-HU" sz="2400" dirty="0"/>
              <a:t>Az adott osztályba tartozó térrészeken </a:t>
            </a:r>
            <a:r>
              <a:rPr lang="hu-HU" sz="2400" dirty="0" smtClean="0"/>
              <a:t>„</a:t>
            </a:r>
            <a:r>
              <a:rPr lang="hu-HU" sz="2400" dirty="0"/>
              <a:t>nagy”, </a:t>
            </a:r>
            <a:br>
              <a:rPr lang="hu-HU" sz="2400" dirty="0"/>
            </a:br>
            <a:r>
              <a:rPr lang="hu-HU" sz="2400" dirty="0" smtClean="0"/>
              <a:t>máshol </a:t>
            </a:r>
            <a:r>
              <a:rPr lang="hu-HU" sz="2400" dirty="0"/>
              <a:t>„kicsi”</a:t>
            </a:r>
          </a:p>
          <a:p>
            <a:pPr lvl="1"/>
            <a:r>
              <a:rPr lang="hu-HU" sz="2400" dirty="0"/>
              <a:t>Adott pont osztályba sorolása </a:t>
            </a:r>
            <a:r>
              <a:rPr lang="hu-HU" sz="2400" dirty="0" err="1" smtClean="0"/>
              <a:t>max</a:t>
            </a:r>
            <a:r>
              <a:rPr lang="hu-HU" sz="2400" dirty="0" smtClean="0"/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hu-HU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 smtClean="0"/>
              <a:t> </a:t>
            </a:r>
            <a:r>
              <a:rPr lang="hu-HU" sz="2400" dirty="0" smtClean="0"/>
              <a:t>alapján </a:t>
            </a:r>
            <a:r>
              <a:rPr lang="en-US" sz="2400" dirty="0" err="1" smtClean="0"/>
              <a:t>megy</a:t>
            </a:r>
            <a:endParaRPr lang="hu-HU" sz="2400" dirty="0"/>
          </a:p>
          <a:p>
            <a:pPr lvl="1"/>
            <a:r>
              <a:rPr lang="hu-HU" sz="2400" dirty="0"/>
              <a:t>Ez implicit módon meghatározza az </a:t>
            </a:r>
            <a:br>
              <a:rPr lang="hu-HU" sz="2400" dirty="0"/>
            </a:br>
            <a:r>
              <a:rPr lang="hu-HU" sz="2400" dirty="0"/>
              <a:t>osztályok közti határt</a:t>
            </a:r>
          </a:p>
          <a:p>
            <a:r>
              <a:rPr lang="hu-HU" sz="2800" dirty="0" err="1"/>
              <a:t>Bayes</a:t>
            </a:r>
            <a:r>
              <a:rPr lang="hu-HU" sz="2800" dirty="0"/>
              <a:t> döntési szabály: optimális </a:t>
            </a:r>
            <a:r>
              <a:rPr lang="hu-HU" sz="2800" dirty="0" smtClean="0"/>
              <a:t>döntéshez</a:t>
            </a:r>
            <a:r>
              <a:rPr lang="en-US" sz="2800" dirty="0" smtClean="0"/>
              <a:t>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hu-HU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P(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|x)</a:t>
            </a:r>
            <a:r>
              <a:rPr lang="hu-HU" sz="2800" dirty="0"/>
              <a:t> kell </a:t>
            </a:r>
          </a:p>
          <a:p>
            <a:pPr lvl="1"/>
            <a:r>
              <a:rPr lang="hu-HU" sz="2400" dirty="0"/>
              <a:t>Ezzel ekvivalens pl. a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hu-HU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 = p(x|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400" dirty="0"/>
              <a:t> is, ezt az alakot használtuk az előző órán, és </a:t>
            </a:r>
            <a:r>
              <a:rPr lang="hu-HU" sz="2400" dirty="0" smtClean="0"/>
              <a:t>m</a:t>
            </a:r>
            <a:r>
              <a:rPr lang="en-US" sz="2400" dirty="0" err="1" smtClean="0"/>
              <a:t>ost</a:t>
            </a:r>
            <a:r>
              <a:rPr lang="hu-HU" sz="2400" dirty="0" smtClean="0"/>
              <a:t> </a:t>
            </a:r>
            <a:r>
              <a:rPr lang="hu-HU" sz="2400" dirty="0"/>
              <a:t>is ezt fogjuk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27273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smtClean="0"/>
              <a:t>Megjegyzés </a:t>
            </a:r>
            <a:r>
              <a:rPr lang="en-US" dirty="0" smtClean="0"/>
              <a:t>#</a:t>
            </a:r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382944" cy="4525963"/>
          </a:xfrm>
        </p:spPr>
        <p:txBody>
          <a:bodyPr/>
          <a:lstStyle/>
          <a:p>
            <a:r>
              <a:rPr lang="hu-HU" sz="2800" dirty="0" smtClean="0"/>
              <a:t>A </a:t>
            </a:r>
            <a:r>
              <a:rPr lang="hu-HU" sz="2800" dirty="0"/>
              <a:t>gyakorlatban előfordulhat, hogy a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2800" dirty="0"/>
              <a:t>-</a:t>
            </a:r>
            <a:r>
              <a:rPr lang="hu-HU" sz="2800" dirty="0" err="1" smtClean="0"/>
              <a:t>ra</a:t>
            </a:r>
            <a:r>
              <a:rPr lang="hu-HU" sz="2800" dirty="0" smtClean="0"/>
              <a:t> </a:t>
            </a:r>
            <a:r>
              <a:rPr lang="hu-HU" sz="2800" dirty="0"/>
              <a:t>kapott becslés nem invertálható (emlékezzünk, hogy a képletben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l-GR" sz="2800" dirty="0" smtClean="0"/>
              <a:t> </a:t>
            </a:r>
            <a:r>
              <a:rPr lang="hu-HU" sz="2800" dirty="0" smtClean="0"/>
              <a:t>szerepel)</a:t>
            </a:r>
            <a:endParaRPr lang="hu-HU" sz="2800" dirty="0"/>
          </a:p>
          <a:p>
            <a:pPr lvl="1"/>
            <a:r>
              <a:rPr lang="hu-HU" sz="2400" dirty="0"/>
              <a:t>Akkor fordulhat elő, ha nagyon kevés példa van, vagy a példák nem függetlenek (azonosak vagy pl. konstans szorzóban térnek el)</a:t>
            </a:r>
          </a:p>
          <a:p>
            <a:r>
              <a:rPr lang="hu-HU" sz="2800" dirty="0"/>
              <a:t>Legegyszerűbb megoldás: egy kis pozitív konstanst adunk a </a:t>
            </a:r>
            <a:r>
              <a:rPr lang="hu-HU" sz="2800" dirty="0" smtClean="0"/>
              <a:t>főátlóhoz</a:t>
            </a:r>
            <a:r>
              <a:rPr lang="en-US" sz="2800" dirty="0" smtClean="0"/>
              <a:t> (“stabilize”)</a:t>
            </a:r>
            <a:r>
              <a:rPr lang="hu-HU" sz="2800" dirty="0" smtClean="0"/>
              <a:t>:</a:t>
            </a:r>
            <a:r>
              <a:rPr lang="en-US" sz="2800" dirty="0" smtClean="0"/>
              <a:t>	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 ≈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+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I)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/>
              <a:t>Kifinomultabb megoldás: </a:t>
            </a:r>
            <a:r>
              <a:rPr lang="hu-HU" sz="2800" dirty="0" smtClean="0"/>
              <a:t>„</a:t>
            </a:r>
            <a:r>
              <a:rPr lang="hu-HU" sz="2800" dirty="0" err="1" smtClean="0"/>
              <a:t>shrinkage</a:t>
            </a:r>
            <a:r>
              <a:rPr lang="hu-HU" sz="2800" dirty="0" smtClean="0"/>
              <a:t> </a:t>
            </a:r>
            <a:r>
              <a:rPr lang="hu-HU" sz="2800" dirty="0" err="1" smtClean="0"/>
              <a:t>estimation</a:t>
            </a:r>
            <a:r>
              <a:rPr lang="hu-HU" sz="2800" dirty="0" smtClean="0"/>
              <a:t>”</a:t>
            </a:r>
          </a:p>
          <a:p>
            <a:pPr lvl="1"/>
            <a:r>
              <a:rPr lang="hu-HU" sz="2400" dirty="0" smtClean="0"/>
              <a:t>A </a:t>
            </a:r>
            <a:r>
              <a:rPr lang="hu-HU" sz="2400" dirty="0"/>
              <a:t>paraméter-optimalizálás során a célfüggvényt úgy módosítjuk, hogy preferáljon bizonyos alakú </a:t>
            </a:r>
            <a:r>
              <a:rPr lang="hu-HU" sz="2400" dirty="0" err="1"/>
              <a:t>kovarianciamátrixot</a:t>
            </a:r>
            <a:r>
              <a:rPr lang="hu-HU" sz="2400" dirty="0"/>
              <a:t> (pl. diagonális)</a:t>
            </a:r>
          </a:p>
        </p:txBody>
      </p:sp>
    </p:spTree>
    <p:extLst>
      <p:ext uri="{BB962C8B-B14F-4D97-AF65-F5344CB8AC3E}">
        <p14:creationId xmlns:p14="http://schemas.microsoft.com/office/powerpoint/2010/main" val="424985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smtClean="0"/>
              <a:t>Megjegyzés </a:t>
            </a:r>
            <a:r>
              <a:rPr lang="en-US" dirty="0" smtClean="0"/>
              <a:t>#</a:t>
            </a:r>
            <a:r>
              <a:rPr lang="hu-HU" dirty="0"/>
              <a:t>3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8294712" cy="4525963"/>
          </a:xfrm>
        </p:spPr>
        <p:txBody>
          <a:bodyPr/>
          <a:lstStyle/>
          <a:p>
            <a:r>
              <a:rPr lang="hu-HU" sz="2800" dirty="0" smtClean="0"/>
              <a:t>A </a:t>
            </a:r>
            <a:r>
              <a:rPr lang="hu-HU" sz="2800" dirty="0"/>
              <a:t>gyakorlatban gyakran diagonálisra korlátozzuk a </a:t>
            </a:r>
            <a:r>
              <a:rPr lang="hu-HU" sz="2800" dirty="0" err="1"/>
              <a:t>kovarianciamátrix</a:t>
            </a:r>
            <a:r>
              <a:rPr lang="hu-HU" sz="2800" dirty="0"/>
              <a:t> </a:t>
            </a:r>
            <a:r>
              <a:rPr lang="hu-HU" sz="2800" dirty="0" smtClean="0"/>
              <a:t>alakját</a:t>
            </a:r>
          </a:p>
          <a:p>
            <a:pPr lvl="1"/>
            <a:r>
              <a:rPr lang="hu-HU" sz="2400" dirty="0" smtClean="0"/>
              <a:t>A </a:t>
            </a:r>
            <a:r>
              <a:rPr lang="hu-HU" sz="2400" dirty="0"/>
              <a:t>legegyszerűbb esetben simán 0-ra állítjuk a főátlón kívüli </a:t>
            </a:r>
            <a:r>
              <a:rPr lang="hu-HU" sz="2400" dirty="0" smtClean="0"/>
              <a:t>elemeket</a:t>
            </a:r>
            <a:endParaRPr lang="hu-HU" sz="2400" dirty="0"/>
          </a:p>
          <a:p>
            <a:pPr lvl="1"/>
            <a:r>
              <a:rPr lang="hu-HU" sz="2400" dirty="0"/>
              <a:t>Egyszerűbb tanítás (kevesebb stabilitási probléma)</a:t>
            </a:r>
          </a:p>
          <a:p>
            <a:pPr lvl="1"/>
            <a:r>
              <a:rPr lang="hu-HU" sz="2400" dirty="0"/>
              <a:t>Gyorsabb számolás (nem kell teljes mátrixot tárolni, </a:t>
            </a:r>
            <a:r>
              <a:rPr lang="hu-HU" sz="2400" dirty="0" err="1"/>
              <a:t>invertálni</a:t>
            </a:r>
            <a:r>
              <a:rPr lang="hu-HU" sz="2400" dirty="0"/>
              <a:t>)</a:t>
            </a:r>
          </a:p>
          <a:p>
            <a:pPr lvl="1"/>
            <a:r>
              <a:rPr lang="hu-HU" sz="2400" dirty="0"/>
              <a:t>Ennek nyilván az az ára, hogy a modell pontatlanabb lesz (nagyobb “</a:t>
            </a:r>
            <a:r>
              <a:rPr lang="hu-HU" sz="2400" dirty="0" smtClean="0"/>
              <a:t>modell-hiba</a:t>
            </a:r>
            <a:r>
              <a:rPr lang="hu-HU" sz="2400" dirty="0"/>
              <a:t>”)…</a:t>
            </a:r>
          </a:p>
          <a:p>
            <a:r>
              <a:rPr lang="hu-HU" sz="2800" dirty="0"/>
              <a:t>Az így kapott modell lényegében azonos lesz a </a:t>
            </a:r>
            <a:r>
              <a:rPr lang="hu-HU" sz="2800" dirty="0" smtClean="0"/>
              <a:t>Naiv </a:t>
            </a:r>
            <a:r>
              <a:rPr lang="hu-HU" sz="2800" dirty="0" err="1"/>
              <a:t>Bayes</a:t>
            </a:r>
            <a:r>
              <a:rPr lang="hu-HU" sz="2800" dirty="0"/>
              <a:t> modellel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400" y="1412776"/>
            <a:ext cx="1476581" cy="147658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336" y="3773128"/>
            <a:ext cx="2831562" cy="228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Bayes</a:t>
            </a:r>
            <a:r>
              <a:rPr lang="hu-HU" altLang="hu-H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paraméterbecslés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454952" cy="4525963"/>
          </a:xfrm>
        </p:spPr>
        <p:txBody>
          <a:bodyPr/>
          <a:lstStyle/>
          <a:p>
            <a:r>
              <a:rPr lang="hu-HU" sz="2800" dirty="0" smtClean="0"/>
              <a:t>Maximum </a:t>
            </a:r>
            <a:r>
              <a:rPr lang="hu-HU" sz="2800" dirty="0" err="1" smtClean="0"/>
              <a:t>Likelihood</a:t>
            </a:r>
            <a:r>
              <a:rPr lang="hu-HU" sz="2800" dirty="0" smtClean="0"/>
              <a:t> </a:t>
            </a:r>
            <a:r>
              <a:rPr lang="hu-HU" sz="2800" dirty="0"/>
              <a:t>módszer: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hu-HU" sz="2800" dirty="0" smtClean="0"/>
              <a:t> </a:t>
            </a:r>
            <a:r>
              <a:rPr lang="hu-HU" sz="2800" dirty="0"/>
              <a:t>értéke rögzített, de ismeretlen</a:t>
            </a:r>
          </a:p>
          <a:p>
            <a:r>
              <a:rPr lang="hu-HU" sz="2800" dirty="0" err="1"/>
              <a:t>Bayes</a:t>
            </a:r>
            <a:r>
              <a:rPr lang="hu-HU" sz="2800" dirty="0"/>
              <a:t> módszer: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hu-HU" sz="2800" dirty="0" smtClean="0"/>
              <a:t> </a:t>
            </a:r>
            <a:r>
              <a:rPr lang="hu-HU" sz="2800" dirty="0"/>
              <a:t>valószínűségi változó saját </a:t>
            </a:r>
            <a:r>
              <a:rPr lang="hu-HU" sz="2800" dirty="0" smtClean="0"/>
              <a:t>eloszlással</a:t>
            </a:r>
          </a:p>
          <a:p>
            <a:pPr lvl="1"/>
            <a:r>
              <a:rPr lang="hu-HU" sz="2400" dirty="0" smtClean="0"/>
              <a:t>az </a:t>
            </a:r>
            <a:r>
              <a:rPr lang="hu-HU" sz="2400" dirty="0"/>
              <a:t>eloszlás alakja fejezi ki a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hu-HU" sz="2400" dirty="0" smtClean="0"/>
              <a:t> </a:t>
            </a:r>
            <a:r>
              <a:rPr lang="hu-HU" sz="2400" dirty="0"/>
              <a:t>aktuális értékére vonatkozó bizonytalanságunkat </a:t>
            </a:r>
            <a:endParaRPr lang="hu-HU" sz="2400" dirty="0" smtClean="0"/>
          </a:p>
          <a:p>
            <a:pPr lvl="1"/>
            <a:endParaRPr lang="hu-HU" sz="2400" dirty="0"/>
          </a:p>
          <a:p>
            <a:pPr lvl="1"/>
            <a:endParaRPr lang="hu-HU" sz="2400" dirty="0"/>
          </a:p>
          <a:p>
            <a:pPr marL="457200" lvl="1" indent="0">
              <a:buNone/>
            </a:pPr>
            <a:r>
              <a:rPr lang="hu-HU" sz="2400" dirty="0" smtClean="0"/>
              <a:t>            bizonytalanok vagyunk        van egy erős tippünk (-2)</a:t>
            </a:r>
            <a:endParaRPr lang="hu-HU" sz="2400" dirty="0"/>
          </a:p>
          <a:p>
            <a:pPr lvl="2"/>
            <a:endParaRPr lang="hu-HU" sz="2000" dirty="0" smtClean="0"/>
          </a:p>
          <a:p>
            <a:r>
              <a:rPr lang="hu-HU" sz="2800" dirty="0" smtClean="0"/>
              <a:t>Kell </a:t>
            </a:r>
            <a:r>
              <a:rPr lang="hu-HU" sz="2800" dirty="0"/>
              <a:t>hozzá egy feltevés </a:t>
            </a:r>
            <a:r>
              <a:rPr lang="hu-HU" sz="2800" dirty="0" smtClean="0"/>
              <a:t>a </a:t>
            </a:r>
            <a:r>
              <a:rPr lang="hu-HU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hu-HU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hu-HU" sz="2800" dirty="0" smtClean="0"/>
              <a:t> </a:t>
            </a:r>
            <a:r>
              <a:rPr lang="hu-HU" sz="2800" dirty="0"/>
              <a:t>a priori eloszlásra</a:t>
            </a:r>
          </a:p>
          <a:p>
            <a:r>
              <a:rPr lang="hu-HU" sz="2800" dirty="0"/>
              <a:t>A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u-HU" sz="2800" dirty="0"/>
              <a:t> tanítópéldára támaszkodva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 |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D)</a:t>
            </a:r>
            <a:r>
              <a:rPr lang="hu-HU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hu-HU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hu-HU" sz="2800" dirty="0" err="1" smtClean="0"/>
              <a:t>t</a:t>
            </a:r>
            <a:r>
              <a:rPr lang="hu-HU" sz="2800" dirty="0"/>
              <a:t>,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hu-HU" sz="2800" dirty="0" smtClean="0"/>
              <a:t> a </a:t>
            </a:r>
            <a:r>
              <a:rPr lang="hu-HU" sz="2800" dirty="0" err="1" smtClean="0"/>
              <a:t>posteriori</a:t>
            </a:r>
            <a:r>
              <a:rPr lang="hu-HU" sz="2800" dirty="0" smtClean="0"/>
              <a:t> eloszlását keressük, ebből kapjuk végül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hu-HU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| D) </a:t>
            </a:r>
            <a:r>
              <a:rPr lang="hu-HU" sz="2800" dirty="0" err="1" smtClean="0"/>
              <a:t>-t</a:t>
            </a:r>
            <a:endParaRPr lang="hu-HU" sz="2800" dirty="0"/>
          </a:p>
        </p:txBody>
      </p:sp>
      <p:pic>
        <p:nvPicPr>
          <p:cNvPr id="4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3195190"/>
            <a:ext cx="8217155" cy="80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87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Bayes</a:t>
            </a:r>
            <a:r>
              <a:rPr lang="hu-HU" altLang="hu-H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paraméterbecslés </a:t>
            </a:r>
            <a:r>
              <a:rPr lang="en-US" altLang="hu-H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175032" cy="4525963"/>
          </a:xfrm>
        </p:spPr>
        <p:txBody>
          <a:bodyPr/>
          <a:lstStyle/>
          <a:p>
            <a:r>
              <a:rPr lang="hu-HU" sz="2800" dirty="0" smtClean="0"/>
              <a:t>A </a:t>
            </a:r>
            <a:r>
              <a:rPr lang="hu-HU" sz="2800" b="1" dirty="0"/>
              <a:t>végső cél</a:t>
            </a:r>
            <a:r>
              <a:rPr lang="hu-HU" sz="2800" dirty="0"/>
              <a:t> megbecsülni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hu-HU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| D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hu-HU" sz="2800" dirty="0" err="1" smtClean="0"/>
              <a:t>-</a:t>
            </a:r>
            <a:r>
              <a:rPr lang="hu-HU" sz="2800" dirty="0" err="1"/>
              <a:t>t</a:t>
            </a:r>
            <a:r>
              <a:rPr lang="hu-HU" sz="2800" dirty="0"/>
              <a:t>. Ezt így fogjuk megkapni:</a:t>
            </a:r>
          </a:p>
          <a:p>
            <a:endParaRPr lang="hu-HU" sz="2800" dirty="0"/>
          </a:p>
          <a:p>
            <a:endParaRPr lang="hu-HU" sz="2800" dirty="0"/>
          </a:p>
          <a:p>
            <a:r>
              <a:rPr lang="hu-HU" sz="2800" dirty="0"/>
              <a:t>Azaz, ahelyett hogy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-</a:t>
            </a:r>
            <a:r>
              <a:rPr lang="hu-HU" sz="2800" dirty="0" err="1" smtClean="0"/>
              <a:t>ra</a:t>
            </a:r>
            <a:r>
              <a:rPr lang="hu-HU" sz="2800" dirty="0" smtClean="0"/>
              <a:t> </a:t>
            </a:r>
            <a:r>
              <a:rPr lang="hu-HU" sz="2800" dirty="0"/>
              <a:t>egyetlen értéket becsülnénk,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hu-HU" sz="2800" dirty="0" smtClean="0"/>
              <a:t> </a:t>
            </a:r>
            <a:r>
              <a:rPr lang="hu-HU" sz="2800" b="1" dirty="0"/>
              <a:t>eloszlását becsüljük</a:t>
            </a:r>
            <a:r>
              <a:rPr lang="hu-HU" sz="2800" dirty="0"/>
              <a:t>, majd abból </a:t>
            </a:r>
            <a:r>
              <a:rPr lang="hu-HU" sz="2800" dirty="0" err="1"/>
              <a:t>marginalizálással</a:t>
            </a:r>
            <a:r>
              <a:rPr lang="hu-HU" sz="2800" dirty="0"/>
              <a:t> kapjuk meg a keresett </a:t>
            </a:r>
            <a:r>
              <a:rPr lang="hu-HU" sz="2800" dirty="0" smtClean="0"/>
              <a:t>eloszlást</a:t>
            </a:r>
          </a:p>
          <a:p>
            <a:pPr lvl="1"/>
            <a:r>
              <a:rPr lang="hu-HU" sz="2400" dirty="0" smtClean="0"/>
              <a:t>Ha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| D)</a:t>
            </a:r>
            <a:r>
              <a:rPr lang="hu-HU" sz="2400" dirty="0" smtClean="0"/>
              <a:t> „hegyes” lesz, akkor az eredmény nagyon hasonlít a ML módszer eredményére</a:t>
            </a:r>
            <a:endParaRPr lang="hu-HU" sz="2400" dirty="0"/>
          </a:p>
          <a:p>
            <a:r>
              <a:rPr lang="hu-HU" sz="2800" dirty="0"/>
              <a:t>Az osztályozás során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hu-HU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| D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hu-HU" sz="2800" dirty="0" err="1" smtClean="0"/>
              <a:t>-t</a:t>
            </a:r>
            <a:r>
              <a:rPr lang="en-US" sz="2800" dirty="0" smtClean="0"/>
              <a:t> </a:t>
            </a:r>
            <a:r>
              <a:rPr lang="hu-HU" sz="2800" dirty="0" smtClean="0"/>
              <a:t>használjuk </a:t>
            </a:r>
            <a:r>
              <a:rPr lang="en-US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en-US" alt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x|c</a:t>
            </a:r>
            <a:r>
              <a:rPr lang="en-US" alt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800" dirty="0" smtClean="0"/>
              <a:t> becsléseként</a:t>
            </a:r>
          </a:p>
          <a:p>
            <a:pPr lvl="1"/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u-HU" sz="2400" dirty="0" smtClean="0"/>
              <a:t> csak egy-egy osztály példáit tartalmazza</a:t>
            </a:r>
            <a:endParaRPr lang="hu-HU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52576"/>
              </p:ext>
            </p:extLst>
          </p:nvPr>
        </p:nvGraphicFramePr>
        <p:xfrm>
          <a:off x="3403600" y="1916113"/>
          <a:ext cx="420687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5" name="Equation" r:id="rId3" imgW="1574640" imgH="279360" progId="Equation.3">
                  <p:embed/>
                </p:oleObj>
              </mc:Choice>
              <mc:Fallback>
                <p:oleObj name="Equation" r:id="rId3" imgW="15746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0" y="1916113"/>
                        <a:ext cx="420687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015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Bayes</a:t>
            </a:r>
            <a:r>
              <a:rPr lang="hu-HU" altLang="hu-H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paraméterbecslés </a:t>
            </a:r>
            <a:r>
              <a:rPr lang="en-US" altLang="hu-H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#3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862664" cy="4525963"/>
          </a:xfrm>
        </p:spPr>
        <p:txBody>
          <a:bodyPr/>
          <a:lstStyle/>
          <a:p>
            <a:r>
              <a:rPr lang="hu-HU" sz="2800" dirty="0" smtClean="0"/>
              <a:t>Mint </a:t>
            </a:r>
            <a:r>
              <a:rPr lang="hu-HU" sz="2800" dirty="0"/>
              <a:t>korábban, most is feltesszük, hogy </a:t>
            </a:r>
            <a:r>
              <a:rPr lang="hu-HU" sz="2800" b="1" dirty="0"/>
              <a:t>minden </a:t>
            </a:r>
            <a:r>
              <a:rPr lang="hu-HU" sz="2800" dirty="0"/>
              <a:t>előforduló eloszlás Gauss-eloszlás, és csak a paraméterek </a:t>
            </a:r>
            <a:r>
              <a:rPr lang="hu-HU" sz="2800" dirty="0" smtClean="0"/>
              <a:t>ismeretlenek</a:t>
            </a:r>
          </a:p>
          <a:p>
            <a:pPr lvl="1"/>
            <a:r>
              <a:rPr lang="hu-HU" sz="2400" dirty="0" smtClean="0"/>
              <a:t>A gyakorlatban más eloszlást is feltehetünk, ld. később</a:t>
            </a:r>
            <a:endParaRPr lang="hu-HU" sz="2400" dirty="0"/>
          </a:p>
          <a:p>
            <a:r>
              <a:rPr lang="hu-HU" sz="2800" dirty="0"/>
              <a:t>Jelölés:</a:t>
            </a:r>
          </a:p>
          <a:p>
            <a:endParaRPr lang="hu-HU" sz="2800" dirty="0"/>
          </a:p>
          <a:p>
            <a:endParaRPr lang="hu-HU" sz="2800" dirty="0"/>
          </a:p>
          <a:p>
            <a:endParaRPr lang="hu-HU" sz="2800" dirty="0"/>
          </a:p>
          <a:p>
            <a:endParaRPr lang="hu-HU" sz="2800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947530"/>
              </p:ext>
            </p:extLst>
          </p:nvPr>
        </p:nvGraphicFramePr>
        <p:xfrm>
          <a:off x="1127448" y="4077072"/>
          <a:ext cx="3263900" cy="19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4" name="Equation" r:id="rId3" imgW="1218960" imgH="736560" progId="Equation.3">
                  <p:embed/>
                </p:oleObj>
              </mc:Choice>
              <mc:Fallback>
                <p:oleObj name="Equation" r:id="rId3" imgW="121896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448" y="4077072"/>
                        <a:ext cx="3263900" cy="197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727848" y="4082296"/>
            <a:ext cx="525658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+mj-lt"/>
                <a:sym typeface="Symbol" panose="05050102010706020507" pitchFamily="18" charset="2"/>
              </a:rPr>
              <a:t></a:t>
            </a:r>
            <a:r>
              <a:rPr lang="hu-HU" altLang="hu-HU" sz="2400" dirty="0">
                <a:latin typeface="+mj-lt"/>
              </a:rPr>
              <a:t> a priori eloszlása </a:t>
            </a:r>
            <a:r>
              <a:rPr lang="en-US" altLang="hu-HU" sz="2400" dirty="0">
                <a:latin typeface="+mj-lt"/>
              </a:rPr>
              <a:t>(</a:t>
            </a:r>
            <a:r>
              <a:rPr lang="hu-HU" altLang="hu-HU" sz="2400" dirty="0">
                <a:latin typeface="+mj-lt"/>
              </a:rPr>
              <a:t>ez </a:t>
            </a:r>
            <a:r>
              <a:rPr lang="hu-HU" altLang="hu-HU" sz="2400" b="1" dirty="0">
                <a:latin typeface="+mj-lt"/>
              </a:rPr>
              <a:t>ismert</a:t>
            </a:r>
            <a:r>
              <a:rPr lang="en-US" altLang="hu-HU" sz="2400" dirty="0">
                <a:latin typeface="+mj-lt"/>
              </a:rPr>
              <a:t>!)</a:t>
            </a:r>
            <a:endParaRPr lang="hu-HU" altLang="hu-HU" sz="2400" dirty="0">
              <a:latin typeface="+mj-lt"/>
            </a:endParaRPr>
          </a:p>
          <a:p>
            <a:endParaRPr lang="hu-HU" altLang="hu-HU" sz="1200" dirty="0">
              <a:latin typeface="+mj-lt"/>
            </a:endParaRPr>
          </a:p>
          <a:p>
            <a:r>
              <a:rPr lang="en-US" altLang="en-US" sz="2400" dirty="0">
                <a:latin typeface="+mj-lt"/>
                <a:sym typeface="Symbol" panose="05050102010706020507" pitchFamily="18" charset="2"/>
              </a:rPr>
              <a:t> </a:t>
            </a:r>
            <a:r>
              <a:rPr lang="hu-HU" altLang="en-US" sz="2400" dirty="0" smtClean="0">
                <a:latin typeface="+mj-lt"/>
                <a:sym typeface="Symbol" panose="05050102010706020507" pitchFamily="18" charset="2"/>
              </a:rPr>
              <a:t>a </a:t>
            </a:r>
            <a:r>
              <a:rPr lang="hu-HU" altLang="en-US" sz="2400" dirty="0" err="1" smtClean="0">
                <a:latin typeface="+mj-lt"/>
                <a:sym typeface="Symbol" panose="05050102010706020507" pitchFamily="18" charset="2"/>
              </a:rPr>
              <a:t>posteriori</a:t>
            </a:r>
            <a:r>
              <a:rPr lang="hu-HU" altLang="en-US" sz="2400" dirty="0" smtClean="0">
                <a:latin typeface="+mj-lt"/>
                <a:sym typeface="Symbol" panose="05050102010706020507" pitchFamily="18" charset="2"/>
              </a:rPr>
              <a:t> eloszlása</a:t>
            </a:r>
            <a:r>
              <a:rPr lang="en-US" altLang="en-US" sz="2400" dirty="0" smtClean="0">
                <a:latin typeface="+mj-lt"/>
                <a:sym typeface="Symbol" panose="05050102010706020507" pitchFamily="18" charset="2"/>
              </a:rPr>
              <a:t> 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altLang="hu-HU" sz="2400" dirty="0">
                <a:latin typeface="+mj-lt"/>
              </a:rPr>
              <a:t> elemű mintából becsülve</a:t>
            </a:r>
          </a:p>
          <a:p>
            <a:endParaRPr lang="hu-HU" altLang="hu-HU" sz="1200" dirty="0">
              <a:latin typeface="+mj-lt"/>
            </a:endParaRPr>
          </a:p>
          <a:p>
            <a:r>
              <a:rPr lang="en-US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hu-HU" sz="2400" dirty="0">
                <a:latin typeface="+mj-lt"/>
              </a:rPr>
              <a:t> </a:t>
            </a:r>
            <a:r>
              <a:rPr lang="hu-HU" altLang="hu-HU" sz="2400" dirty="0">
                <a:latin typeface="+mj-lt"/>
              </a:rPr>
              <a:t>eloszlása </a:t>
            </a:r>
            <a:r>
              <a:rPr lang="hu-HU" altLang="hu-HU" sz="2400" dirty="0" smtClean="0">
                <a:latin typeface="+mj-lt"/>
              </a:rPr>
              <a:t>egy adott </a:t>
            </a:r>
            <a:r>
              <a:rPr lang="en-US" altLang="en-US" sz="2400" dirty="0">
                <a:latin typeface="+mj-lt"/>
                <a:sym typeface="Symbol" panose="05050102010706020507" pitchFamily="18" charset="2"/>
              </a:rPr>
              <a:t></a:t>
            </a:r>
            <a:r>
              <a:rPr lang="hu-HU" altLang="hu-HU" sz="2400" dirty="0">
                <a:latin typeface="+mj-lt"/>
              </a:rPr>
              <a:t> érték esetén</a:t>
            </a:r>
            <a:endParaRPr lang="en-US" altLang="hu-HU" sz="2400" dirty="0">
              <a:latin typeface="+mj-lt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953" y="1124744"/>
            <a:ext cx="421510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7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Példa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598968" cy="4525963"/>
          </a:xfrm>
        </p:spPr>
        <p:txBody>
          <a:bodyPr/>
          <a:lstStyle/>
          <a:p>
            <a:r>
              <a:rPr lang="hu-HU" sz="2800" dirty="0" smtClean="0"/>
              <a:t>Példa</a:t>
            </a:r>
            <a:r>
              <a:rPr lang="hu-HU" sz="2800" dirty="0"/>
              <a:t>: egyváltozós eset (azaz </a:t>
            </a:r>
            <a:r>
              <a:rPr lang="el-GR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sz="2800" dirty="0" smtClean="0"/>
              <a:t> </a:t>
            </a:r>
            <a:r>
              <a:rPr lang="hu-HU" sz="2800" dirty="0" smtClean="0"/>
              <a:t>és 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altLang="hu-HU" sz="2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hu-HU" sz="2800" dirty="0" smtClean="0"/>
              <a:t> </a:t>
            </a:r>
            <a:r>
              <a:rPr lang="hu-HU" sz="2800" dirty="0"/>
              <a:t>skalár)</a:t>
            </a:r>
          </a:p>
          <a:p>
            <a:pPr lvl="1"/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altLang="hu-HU"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hu-HU" sz="2400" dirty="0" smtClean="0"/>
              <a:t> </a:t>
            </a:r>
            <a:r>
              <a:rPr lang="hu-HU" sz="2400" dirty="0"/>
              <a:t>ismert, csak </a:t>
            </a:r>
            <a:r>
              <a:rPr lang="el-GR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sz="2400" dirty="0" smtClean="0"/>
              <a:t> </a:t>
            </a:r>
            <a:r>
              <a:rPr lang="hu-HU" sz="2400" dirty="0"/>
              <a:t>értékét keressük</a:t>
            </a:r>
          </a:p>
          <a:p>
            <a:pPr lvl="1"/>
            <a:r>
              <a:rPr lang="hu-HU" sz="2400" dirty="0"/>
              <a:t>Ezért a példában nem fogjuk használni a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hu-HU" sz="2400" dirty="0" err="1" smtClean="0"/>
              <a:t>-s</a:t>
            </a:r>
            <a:r>
              <a:rPr lang="hu-HU" sz="2400" dirty="0" smtClean="0"/>
              <a:t> </a:t>
            </a:r>
            <a:r>
              <a:rPr lang="hu-HU" sz="2400" dirty="0"/>
              <a:t>átjelölést</a:t>
            </a:r>
          </a:p>
          <a:p>
            <a:r>
              <a:rPr lang="hu-HU" sz="2800" dirty="0" smtClean="0"/>
              <a:t>Igazából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el-GR" alt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|D)</a:t>
            </a:r>
            <a:r>
              <a:rPr lang="en-US" sz="2800" dirty="0" smtClean="0"/>
              <a:t>-t </a:t>
            </a:r>
            <a:r>
              <a:rPr lang="hu-HU" sz="2800" dirty="0" smtClean="0"/>
              <a:t>becsüljük. Először a </a:t>
            </a:r>
            <a:r>
              <a:rPr lang="hu-HU" sz="2800" dirty="0" err="1" smtClean="0"/>
              <a:t>Bayes-tételt</a:t>
            </a:r>
            <a:r>
              <a:rPr lang="hu-HU" sz="2800" dirty="0" smtClean="0"/>
              <a:t> alkalmazzuk:</a:t>
            </a:r>
          </a:p>
          <a:p>
            <a:pPr lvl="1"/>
            <a:endParaRPr lang="hu-HU" sz="2400" dirty="0"/>
          </a:p>
          <a:p>
            <a:pPr lvl="1"/>
            <a:endParaRPr lang="hu-HU" sz="2400" dirty="0" smtClean="0"/>
          </a:p>
          <a:p>
            <a:r>
              <a:rPr lang="hu-HU" sz="2800" dirty="0" smtClean="0"/>
              <a:t>…majd feltesszük, hogy a példáink függetlenek:</a:t>
            </a:r>
          </a:p>
          <a:p>
            <a:pPr lvl="1"/>
            <a:endParaRPr lang="hu-HU" sz="2400" dirty="0" smtClean="0"/>
          </a:p>
          <a:p>
            <a:r>
              <a:rPr lang="hu-HU" sz="2800" dirty="0" smtClean="0"/>
              <a:t>…tehát: </a:t>
            </a:r>
            <a:endParaRPr lang="hu-HU" sz="2800" dirty="0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074150"/>
              </p:ext>
            </p:extLst>
          </p:nvPr>
        </p:nvGraphicFramePr>
        <p:xfrm>
          <a:off x="1703512" y="3207696"/>
          <a:ext cx="30226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1" name="Equation" r:id="rId3" imgW="1460160" imgH="419040" progId="Equation.3">
                  <p:embed/>
                </p:oleObj>
              </mc:Choice>
              <mc:Fallback>
                <p:oleObj name="Equation" r:id="rId3" imgW="14601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512" y="3207696"/>
                        <a:ext cx="302260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162551"/>
              </p:ext>
            </p:extLst>
          </p:nvPr>
        </p:nvGraphicFramePr>
        <p:xfrm>
          <a:off x="8904312" y="3882752"/>
          <a:ext cx="29368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2" name="Equation" r:id="rId5" imgW="1384200" imgH="431640" progId="Equation.3">
                  <p:embed/>
                </p:oleObj>
              </mc:Choice>
              <mc:Fallback>
                <p:oleObj name="Equation" r:id="rId5" imgW="1384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4312" y="3882752"/>
                        <a:ext cx="293687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766084"/>
              </p:ext>
            </p:extLst>
          </p:nvPr>
        </p:nvGraphicFramePr>
        <p:xfrm>
          <a:off x="2698750" y="4827588"/>
          <a:ext cx="5624513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3" name="Equation" r:id="rId7" imgW="2717640" imgH="431640" progId="Equation.3">
                  <p:embed/>
                </p:oleObj>
              </mc:Choice>
              <mc:Fallback>
                <p:oleObj name="Equation" r:id="rId7" imgW="2717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0" y="4827588"/>
                        <a:ext cx="5624513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422319"/>
              </p:ext>
            </p:extLst>
          </p:nvPr>
        </p:nvGraphicFramePr>
        <p:xfrm>
          <a:off x="8624898" y="1340768"/>
          <a:ext cx="3495701" cy="620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4" name="Equation" r:id="rId9" imgW="1574640" imgH="279360" progId="Equation.3">
                  <p:embed/>
                </p:oleObj>
              </mc:Choice>
              <mc:Fallback>
                <p:oleObj name="Equation" r:id="rId9" imgW="15746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4898" y="1340768"/>
                        <a:ext cx="3495701" cy="620179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Egyenes összekötő nyíllal 4"/>
          <p:cNvCxnSpPr/>
          <p:nvPr/>
        </p:nvCxnSpPr>
        <p:spPr>
          <a:xfrm flipV="1">
            <a:off x="3503712" y="1781521"/>
            <a:ext cx="7416824" cy="110366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06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Példa</a:t>
            </a:r>
            <a:r>
              <a:rPr lang="en-US" altLang="hu-H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598968" cy="4525963"/>
          </a:xfrm>
        </p:spPr>
        <p:txBody>
          <a:bodyPr/>
          <a:lstStyle/>
          <a:p>
            <a:r>
              <a:rPr lang="hu-HU" sz="2800" dirty="0" smtClean="0"/>
              <a:t>Tehát: (</a:t>
            </a:r>
            <a:r>
              <a:rPr lang="hu-HU" sz="2800" dirty="0" err="1" smtClean="0"/>
              <a:t>recap</a:t>
            </a:r>
            <a:r>
              <a:rPr lang="hu-HU" sz="2800" dirty="0" smtClean="0"/>
              <a:t>)</a:t>
            </a:r>
          </a:p>
          <a:p>
            <a:pPr lvl="1"/>
            <a:endParaRPr lang="hu-HU" sz="2400" dirty="0" smtClean="0"/>
          </a:p>
          <a:p>
            <a:r>
              <a:rPr lang="en-US" sz="2800" dirty="0" err="1" smtClean="0"/>
              <a:t>Valamint</a:t>
            </a:r>
            <a:r>
              <a:rPr lang="en-US" sz="2800" dirty="0" smtClean="0"/>
              <a:t> </a:t>
            </a:r>
            <a:r>
              <a:rPr lang="hu-HU" sz="2800" dirty="0" smtClean="0"/>
              <a:t>föltettük, hogy az eloszlásunk normális:</a:t>
            </a:r>
          </a:p>
          <a:p>
            <a:endParaRPr lang="hu-HU" sz="2800" dirty="0"/>
          </a:p>
          <a:p>
            <a:r>
              <a:rPr lang="hu-HU" sz="2800" dirty="0"/>
              <a:t>A kettőből hosszas levezetés után ez jön ki</a:t>
            </a:r>
            <a:r>
              <a:rPr lang="hu-HU" sz="2800" dirty="0" smtClean="0"/>
              <a:t>:</a:t>
            </a:r>
          </a:p>
          <a:p>
            <a:endParaRPr lang="hu-HU" sz="2800" dirty="0"/>
          </a:p>
          <a:p>
            <a:endParaRPr lang="hu-HU" sz="2800" dirty="0" smtClean="0"/>
          </a:p>
          <a:p>
            <a:endParaRPr lang="hu-HU" sz="2800" dirty="0"/>
          </a:p>
          <a:p>
            <a:endParaRPr lang="hu-HU" sz="2800" dirty="0" smtClean="0"/>
          </a:p>
          <a:p>
            <a:pPr lvl="1"/>
            <a:r>
              <a:rPr lang="hu-HU" sz="2400" dirty="0" smtClean="0"/>
              <a:t>…ahol     a tanítópéldák átlaga</a:t>
            </a:r>
          </a:p>
          <a:p>
            <a:pPr lvl="1"/>
            <a:endParaRPr lang="hu-HU" sz="2400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320494"/>
              </p:ext>
            </p:extLst>
          </p:nvPr>
        </p:nvGraphicFramePr>
        <p:xfrm>
          <a:off x="2682875" y="2708275"/>
          <a:ext cx="606266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15" name="Equation" r:id="rId3" imgW="2552400" imgH="228600" progId="Equation.3">
                  <p:embed/>
                </p:oleObj>
              </mc:Choice>
              <mc:Fallback>
                <p:oleObj name="Equation" r:id="rId3" imgW="2552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2708275"/>
                        <a:ext cx="6062663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550819"/>
              </p:ext>
            </p:extLst>
          </p:nvPr>
        </p:nvGraphicFramePr>
        <p:xfrm>
          <a:off x="2816225" y="3717925"/>
          <a:ext cx="4381500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16" name="Equation" r:id="rId5" imgW="2095200" imgH="939600" progId="Equation.3">
                  <p:embed/>
                </p:oleObj>
              </mc:Choice>
              <mc:Fallback>
                <p:oleObj name="Equation" r:id="rId5" imgW="209520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225" y="3717925"/>
                        <a:ext cx="4381500" cy="196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449355"/>
              </p:ext>
            </p:extLst>
          </p:nvPr>
        </p:nvGraphicFramePr>
        <p:xfrm>
          <a:off x="2351584" y="5805264"/>
          <a:ext cx="378976" cy="429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17" name="Equation" r:id="rId7" imgW="190440" imgH="215640" progId="Equation.3">
                  <p:embed/>
                </p:oleObj>
              </mc:Choice>
              <mc:Fallback>
                <p:oleObj name="Equation" r:id="rId7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584" y="5805264"/>
                        <a:ext cx="378976" cy="4291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262081"/>
              </p:ext>
            </p:extLst>
          </p:nvPr>
        </p:nvGraphicFramePr>
        <p:xfrm>
          <a:off x="3898900" y="1246188"/>
          <a:ext cx="4019550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18" name="Equation" r:id="rId9" imgW="1790640" imgH="431640" progId="Equation.3">
                  <p:embed/>
                </p:oleObj>
              </mc:Choice>
              <mc:Fallback>
                <p:oleObj name="Equation" r:id="rId9" imgW="1790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900" y="1246188"/>
                        <a:ext cx="4019550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963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Értelmezés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9446840" cy="4525963"/>
          </a:xfrm>
        </p:spPr>
        <p:txBody>
          <a:bodyPr/>
          <a:lstStyle/>
          <a:p>
            <a:r>
              <a:rPr lang="el-GR" alt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hu-HU" alt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smtClean="0"/>
              <a:t> </a:t>
            </a:r>
            <a:r>
              <a:rPr lang="hu-HU" sz="2800" dirty="0" smtClean="0"/>
              <a:t>gyakorlatilag</a:t>
            </a:r>
            <a:r>
              <a:rPr lang="en-US" sz="2800" dirty="0" smtClean="0"/>
              <a:t>     </a:t>
            </a:r>
            <a:r>
              <a:rPr lang="en-US" sz="2800" dirty="0" err="1" smtClean="0"/>
              <a:t>és</a:t>
            </a:r>
            <a:r>
              <a:rPr lang="en-US" sz="2800" dirty="0" smtClean="0"/>
              <a:t> </a:t>
            </a:r>
            <a:r>
              <a:rPr lang="el-GR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800" dirty="0" smtClean="0"/>
              <a:t> </a:t>
            </a:r>
            <a:r>
              <a:rPr lang="en-US" sz="2800" dirty="0" err="1"/>
              <a:t>súlyozott</a:t>
            </a:r>
            <a:r>
              <a:rPr lang="en-US" sz="2800" dirty="0"/>
              <a:t> </a:t>
            </a:r>
            <a:r>
              <a:rPr lang="en-US" sz="2800" dirty="0" err="1"/>
              <a:t>átlaga</a:t>
            </a:r>
            <a:r>
              <a:rPr lang="en-US" sz="2800" dirty="0"/>
              <a:t>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Ha </a:t>
            </a:r>
            <a:r>
              <a:rPr lang="en-US" sz="2800" dirty="0" err="1"/>
              <a:t>az</a:t>
            </a:r>
            <a:r>
              <a:rPr lang="en-US" sz="2800" dirty="0"/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/>
              <a:t> </a:t>
            </a:r>
            <a:r>
              <a:rPr lang="en-US" sz="2800" dirty="0" err="1"/>
              <a:t>mintaméret</a:t>
            </a:r>
            <a:r>
              <a:rPr lang="en-US" sz="2800" dirty="0"/>
              <a:t> </a:t>
            </a:r>
            <a:r>
              <a:rPr lang="en-US" sz="2800" dirty="0" err="1"/>
              <a:t>nő</a:t>
            </a:r>
            <a:r>
              <a:rPr lang="en-US" sz="2800" dirty="0"/>
              <a:t>,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2800" dirty="0"/>
              <a:t> </a:t>
            </a:r>
            <a:r>
              <a:rPr lang="en-US" sz="2800" dirty="0" err="1"/>
              <a:t>egyhez</a:t>
            </a:r>
            <a:r>
              <a:rPr lang="en-US" sz="2800" dirty="0"/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2800" dirty="0"/>
              <a:t> </a:t>
            </a:r>
            <a:r>
              <a:rPr lang="en-US" sz="2800" dirty="0" err="1"/>
              <a:t>nullához</a:t>
            </a:r>
            <a:r>
              <a:rPr lang="en-US" sz="2800" dirty="0"/>
              <a:t> tart</a:t>
            </a:r>
          </a:p>
          <a:p>
            <a:pPr lvl="1"/>
            <a:r>
              <a:rPr lang="en-US" sz="2400" dirty="0" err="1"/>
              <a:t>Azaz</a:t>
            </a:r>
            <a:r>
              <a:rPr lang="en-US" sz="2400" dirty="0"/>
              <a:t> a </a:t>
            </a:r>
            <a:r>
              <a:rPr lang="en-US" sz="2400" dirty="0" err="1" smtClean="0"/>
              <a:t>becslésb</a:t>
            </a:r>
            <a:r>
              <a:rPr lang="hu-HU" sz="2400" dirty="0" smtClean="0"/>
              <a:t>e</a:t>
            </a:r>
            <a:r>
              <a:rPr lang="en-US" sz="2400" dirty="0" smtClean="0"/>
              <a:t>n </a:t>
            </a:r>
            <a:r>
              <a:rPr lang="en-US" sz="2400" dirty="0" err="1"/>
              <a:t>egyre</a:t>
            </a:r>
            <a:r>
              <a:rPr lang="en-US" sz="2400" dirty="0"/>
              <a:t> </a:t>
            </a:r>
            <a:r>
              <a:rPr lang="en-US" sz="2400" dirty="0" err="1"/>
              <a:t>nagyobb</a:t>
            </a:r>
            <a:r>
              <a:rPr lang="en-US" sz="2400" dirty="0"/>
              <a:t> </a:t>
            </a:r>
            <a:r>
              <a:rPr lang="en-US" sz="2400" dirty="0" err="1"/>
              <a:t>súllyal</a:t>
            </a:r>
            <a:r>
              <a:rPr lang="en-US" sz="2400" dirty="0"/>
              <a:t> </a:t>
            </a:r>
            <a:r>
              <a:rPr lang="en-US" sz="2400" dirty="0" err="1"/>
              <a:t>szerepel</a:t>
            </a:r>
            <a:r>
              <a:rPr lang="en-US" sz="2400" dirty="0"/>
              <a:t> a </a:t>
            </a:r>
            <a:r>
              <a:rPr lang="en-US" sz="2400" dirty="0" err="1"/>
              <a:t>minták</a:t>
            </a:r>
            <a:r>
              <a:rPr lang="en-US" sz="2400" dirty="0"/>
              <a:t> </a:t>
            </a:r>
            <a:r>
              <a:rPr lang="en-US" sz="2400" dirty="0" err="1"/>
              <a:t>átlaga</a:t>
            </a:r>
            <a:r>
              <a:rPr lang="en-US" sz="2400" dirty="0"/>
              <a:t>,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egyre</a:t>
            </a:r>
            <a:r>
              <a:rPr lang="en-US" sz="2400" dirty="0"/>
              <a:t> </a:t>
            </a:r>
            <a:r>
              <a:rPr lang="en-US" sz="2400" dirty="0" err="1"/>
              <a:t>kisebb</a:t>
            </a:r>
            <a:r>
              <a:rPr lang="en-US" sz="2400" dirty="0"/>
              <a:t> </a:t>
            </a:r>
            <a:r>
              <a:rPr lang="en-US" sz="2400" dirty="0" err="1"/>
              <a:t>súllyal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a priori </a:t>
            </a:r>
            <a:r>
              <a:rPr lang="en-US" sz="2400" dirty="0" err="1"/>
              <a:t>feltevés</a:t>
            </a:r>
            <a:endParaRPr lang="en-US" sz="2400" dirty="0"/>
          </a:p>
          <a:p>
            <a:r>
              <a:rPr lang="en-US" sz="2800" dirty="0" smtClean="0"/>
              <a:t>A</a:t>
            </a:r>
            <a:r>
              <a:rPr lang="hu-HU" sz="2800" dirty="0" smtClean="0"/>
              <a:t> </a:t>
            </a:r>
            <a:r>
              <a:rPr lang="hu-HU" sz="2800" b="1" dirty="0" smtClean="0"/>
              <a:t>becslés</a:t>
            </a:r>
            <a:r>
              <a:rPr lang="en-US" sz="2800" b="1" dirty="0" smtClean="0"/>
              <a:t> </a:t>
            </a:r>
            <a:r>
              <a:rPr lang="hu-HU" sz="2800" b="1" dirty="0" smtClean="0"/>
              <a:t>szórása</a:t>
            </a:r>
            <a:r>
              <a:rPr lang="hu-HU" sz="2800" dirty="0" smtClean="0"/>
              <a:t> pedig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800" dirty="0" smtClean="0"/>
              <a:t> növelésével a nullához tart:</a:t>
            </a:r>
          </a:p>
          <a:p>
            <a:pPr lvl="1"/>
            <a:r>
              <a:rPr lang="hu-HU" sz="2400" dirty="0" smtClean="0"/>
              <a:t>Azaz a </a:t>
            </a:r>
            <a:r>
              <a:rPr lang="el-GR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400" dirty="0" smtClean="0"/>
              <a:t> értékére vonatkozó bizonytalanságunk csökken</a:t>
            </a:r>
          </a:p>
          <a:p>
            <a:pPr lvl="1"/>
            <a:r>
              <a:rPr lang="hu-HU" sz="2400" dirty="0" smtClean="0"/>
              <a:t>…itt ugye még </a:t>
            </a:r>
            <a:r>
              <a:rPr lang="en-US" altLang="en-US" sz="2400" dirty="0">
                <a:sym typeface="Symbol" panose="05050102010706020507" pitchFamily="18" charset="2"/>
              </a:rPr>
              <a:t> </a:t>
            </a:r>
            <a:r>
              <a:rPr lang="hu-HU" altLang="en-US" sz="2400" dirty="0" smtClean="0">
                <a:sym typeface="Symbol" panose="05050102010706020507" pitchFamily="18" charset="2"/>
              </a:rPr>
              <a:t>a </a:t>
            </a:r>
            <a:r>
              <a:rPr lang="hu-HU" altLang="en-US" sz="2400" dirty="0" err="1" smtClean="0">
                <a:sym typeface="Symbol" panose="05050102010706020507" pitchFamily="18" charset="2"/>
              </a:rPr>
              <a:t>posteriori</a:t>
            </a:r>
            <a:r>
              <a:rPr lang="hu-HU" altLang="en-US" sz="2400" dirty="0" smtClean="0">
                <a:sym typeface="Symbol" panose="05050102010706020507" pitchFamily="18" charset="2"/>
              </a:rPr>
              <a:t> eloszlását becsüljük</a:t>
            </a:r>
            <a:endParaRPr lang="hu-HU" sz="2400" dirty="0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661039"/>
              </p:ext>
            </p:extLst>
          </p:nvPr>
        </p:nvGraphicFramePr>
        <p:xfrm>
          <a:off x="1713805" y="1797050"/>
          <a:ext cx="8702675" cy="154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5" name="Equation" r:id="rId3" imgW="4165560" imgH="736560" progId="Equation.3">
                  <p:embed/>
                </p:oleObj>
              </mc:Choice>
              <mc:Fallback>
                <p:oleObj name="Equation" r:id="rId3" imgW="416556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3805" y="1797050"/>
                        <a:ext cx="8702675" cy="154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527743"/>
              </p:ext>
            </p:extLst>
          </p:nvPr>
        </p:nvGraphicFramePr>
        <p:xfrm>
          <a:off x="3503712" y="1294095"/>
          <a:ext cx="422777" cy="478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6" name="Equation" r:id="rId5" imgW="190440" imgH="215640" progId="Equation.3">
                  <p:embed/>
                </p:oleObj>
              </mc:Choice>
              <mc:Fallback>
                <p:oleObj name="Equation" r:id="rId5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712" y="1294095"/>
                        <a:ext cx="422777" cy="4787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191834"/>
              </p:ext>
            </p:extLst>
          </p:nvPr>
        </p:nvGraphicFramePr>
        <p:xfrm>
          <a:off x="10017298" y="4437112"/>
          <a:ext cx="1911350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7" name="Equation" r:id="rId7" imgW="914400" imgH="457200" progId="Equation.3">
                  <p:embed/>
                </p:oleObj>
              </mc:Choice>
              <mc:Fallback>
                <p:oleObj name="Equation" r:id="rId7" imgW="914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298" y="4437112"/>
                        <a:ext cx="1911350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089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Szemléltetés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59632"/>
            <a:ext cx="11031016" cy="4535091"/>
          </a:xfrm>
        </p:spPr>
        <p:txBody>
          <a:bodyPr/>
          <a:lstStyle/>
          <a:p>
            <a:r>
              <a:rPr lang="hu-HU" sz="2800" dirty="0" smtClean="0"/>
              <a:t>A görbék mellé írt számok </a:t>
            </a:r>
            <a:r>
              <a:rPr lang="hu-H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800" dirty="0" smtClean="0"/>
              <a:t> értékét jelölik:</a:t>
            </a:r>
          </a:p>
          <a:p>
            <a:endParaRPr lang="hu-H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800" dirty="0" smtClean="0"/>
              <a:t> </a:t>
            </a:r>
            <a:r>
              <a:rPr lang="hu-HU" sz="2800" dirty="0"/>
              <a:t>növelésével az átlag egy konkrét értékhez konvergál</a:t>
            </a:r>
          </a:p>
          <a:p>
            <a:r>
              <a:rPr lang="hu-HU" sz="2800" dirty="0"/>
              <a:t>A szórás pedig egyre kisebb lesz, azt mutatva, hogy a </a:t>
            </a:r>
            <a:r>
              <a:rPr lang="el-GR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800" dirty="0" smtClean="0"/>
              <a:t> </a:t>
            </a:r>
            <a:r>
              <a:rPr lang="hu-HU" sz="2800" dirty="0"/>
              <a:t>értékére vonatkozó bizonytalanságunk egyre kisebb</a:t>
            </a:r>
          </a:p>
          <a:p>
            <a:endParaRPr lang="hu-HU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54"/>
          <a:stretch>
            <a:fillRect/>
          </a:stretch>
        </p:blipFill>
        <p:spPr bwMode="auto">
          <a:xfrm>
            <a:off x="2927648" y="1844824"/>
            <a:ext cx="6723588" cy="274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38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945" y="1340768"/>
            <a:ext cx="5535165" cy="453509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Szemléltetés </a:t>
            </a:r>
            <a:r>
              <a:rPr lang="en-US" altLang="hu-H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59632"/>
            <a:ext cx="5990456" cy="4535091"/>
          </a:xfrm>
        </p:spPr>
        <p:txBody>
          <a:bodyPr/>
          <a:lstStyle/>
          <a:p>
            <a:endParaRPr 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800" dirty="0" smtClean="0"/>
              <a:t> </a:t>
            </a:r>
            <a:r>
              <a:rPr lang="hu-HU" sz="2800" dirty="0"/>
              <a:t>növelésével az átlag egy konkrét értékhez konvergál</a:t>
            </a:r>
          </a:p>
          <a:p>
            <a:r>
              <a:rPr lang="hu-HU" sz="2800" dirty="0"/>
              <a:t>A szórás pedig egyre kisebb lesz, azt mutatva, hogy a </a:t>
            </a:r>
            <a:r>
              <a:rPr lang="el-GR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800" dirty="0" smtClean="0"/>
              <a:t> </a:t>
            </a:r>
            <a:r>
              <a:rPr lang="hu-HU" sz="2800" dirty="0"/>
              <a:t>értékére vonatkozó bizonytalanságunk egyre kisebb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3786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43" y="2780928"/>
            <a:ext cx="4580031" cy="3435023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dirty="0" err="1" smtClean="0"/>
              <a:t>Hol</a:t>
            </a:r>
            <a:r>
              <a:rPr lang="en-US" dirty="0" smtClean="0"/>
              <a:t> is </a:t>
            </a:r>
            <a:r>
              <a:rPr lang="en-US" dirty="0" err="1" smtClean="0"/>
              <a:t>tartunk</a:t>
            </a:r>
            <a:r>
              <a:rPr lang="en-US" dirty="0" smtClean="0"/>
              <a:t>? 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574632" cy="4525963"/>
          </a:xfrm>
        </p:spPr>
        <p:txBody>
          <a:bodyPr/>
          <a:lstStyle/>
          <a:p>
            <a:r>
              <a:rPr lang="hu-HU" sz="2800" dirty="0" smtClean="0"/>
              <a:t>Feltételeztük</a:t>
            </a:r>
            <a:r>
              <a:rPr lang="hu-HU" sz="2800" dirty="0"/>
              <a:t>, hogy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p(x|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800" dirty="0" smtClean="0"/>
              <a:t> </a:t>
            </a:r>
            <a:r>
              <a:rPr lang="hu-HU" sz="2800" dirty="0"/>
              <a:t>Gauss-eloszlással írható </a:t>
            </a:r>
            <a:r>
              <a:rPr lang="en-US" sz="2800" dirty="0" smtClean="0"/>
              <a:t>l</a:t>
            </a:r>
            <a:r>
              <a:rPr lang="hu-HU" sz="2800" dirty="0" smtClean="0"/>
              <a:t>e </a:t>
            </a:r>
            <a:r>
              <a:rPr lang="hu-HU" sz="2800" dirty="0"/>
              <a:t>az összes osztályra</a:t>
            </a:r>
          </a:p>
          <a:p>
            <a:pPr lvl="1"/>
            <a:r>
              <a:rPr lang="hu-HU" sz="2400" dirty="0"/>
              <a:t>És megvizsgáltuk, hogy a döntési felület </a:t>
            </a:r>
            <a:r>
              <a:rPr lang="hu-HU" sz="2400" dirty="0" smtClean="0"/>
              <a:t>hogy</a:t>
            </a:r>
            <a:r>
              <a:rPr lang="en-US" sz="2400" dirty="0" smtClean="0"/>
              <a:t>an</a:t>
            </a:r>
            <a:r>
              <a:rPr lang="hu-HU" sz="2400" dirty="0" smtClean="0"/>
              <a:t> </a:t>
            </a:r>
            <a:r>
              <a:rPr lang="hu-HU" sz="2400" dirty="0"/>
              <a:t>néz ki </a:t>
            </a:r>
            <a:r>
              <a:rPr lang="hu-HU" sz="2400" dirty="0" smtClean="0"/>
              <a:t>különféle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 smtClean="0"/>
              <a:t> </a:t>
            </a:r>
            <a:r>
              <a:rPr lang="hu-HU" sz="2400" dirty="0"/>
              <a:t>és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 smtClean="0"/>
              <a:t> </a:t>
            </a:r>
            <a:r>
              <a:rPr lang="hu-HU" sz="2400" dirty="0"/>
              <a:t>paraméterek esetén</a:t>
            </a:r>
          </a:p>
          <a:p>
            <a:r>
              <a:rPr lang="hu-HU" sz="2800" dirty="0"/>
              <a:t>A továbbiakban is fel fogjuk tételezni, hogy az </a:t>
            </a:r>
            <a:r>
              <a:rPr lang="en-US" sz="2800" dirty="0" smtClean="0"/>
              <a:t>e</a:t>
            </a:r>
            <a:r>
              <a:rPr lang="hu-HU" sz="2800" dirty="0" err="1" smtClean="0"/>
              <a:t>loszlások</a:t>
            </a:r>
            <a:r>
              <a:rPr lang="hu-HU" sz="2800" dirty="0" smtClean="0"/>
              <a:t> </a:t>
            </a:r>
            <a:r>
              <a:rPr lang="hu-HU" sz="2800" dirty="0"/>
              <a:t>Gauss-eloszlások</a:t>
            </a:r>
          </a:p>
          <a:p>
            <a:pPr lvl="1"/>
            <a:r>
              <a:rPr lang="hu-HU" sz="2400" dirty="0"/>
              <a:t>De most megnézzük, hogy a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 smtClean="0"/>
              <a:t> </a:t>
            </a:r>
            <a:r>
              <a:rPr lang="hu-HU" sz="2400" dirty="0"/>
              <a:t>és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 smtClean="0"/>
              <a:t> </a:t>
            </a:r>
            <a:r>
              <a:rPr lang="hu-HU" sz="2400" dirty="0"/>
              <a:t>paraméterek hogyan </a:t>
            </a:r>
            <a:r>
              <a:rPr lang="en-US" sz="2400" dirty="0" err="1" smtClean="0"/>
              <a:t>i</a:t>
            </a:r>
            <a:r>
              <a:rPr lang="hu-HU" sz="2400" dirty="0" err="1" smtClean="0"/>
              <a:t>gazíthatóak</a:t>
            </a:r>
            <a:r>
              <a:rPr lang="hu-HU" sz="2400" dirty="0" smtClean="0"/>
              <a:t> </a:t>
            </a:r>
            <a:r>
              <a:rPr lang="hu-HU" sz="2400" dirty="0"/>
              <a:t>egy adott példahalmazhoz</a:t>
            </a:r>
          </a:p>
          <a:p>
            <a:endParaRPr lang="hu-HU" sz="18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476672"/>
            <a:ext cx="2945308" cy="239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1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>
                <a:solidFill>
                  <a:schemeClr val="tx1"/>
                </a:solidFill>
              </a:rPr>
              <a:t>Hogyan </a:t>
            </a:r>
            <a:r>
              <a:rPr lang="hu-HU" altLang="hu-HU" dirty="0" smtClean="0">
                <a:solidFill>
                  <a:schemeClr val="tx1"/>
                </a:solidFill>
              </a:rPr>
              <a:t>kapjuk meg</a:t>
            </a:r>
            <a:r>
              <a:rPr lang="en-US" altLang="hu-HU" dirty="0" smtClean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P(x | D)</a:t>
            </a:r>
            <a:r>
              <a:rPr lang="hu-HU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hu-HU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hu-HU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742984" cy="4525963"/>
          </a:xfrm>
        </p:spPr>
        <p:txBody>
          <a:bodyPr/>
          <a:lstStyle/>
          <a:p>
            <a:r>
              <a:rPr lang="hu-HU" sz="2800" dirty="0" smtClean="0"/>
              <a:t>Ezzel megkaptuk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|D)</a:t>
            </a:r>
            <a:r>
              <a:rPr lang="hu-HU" sz="2800" dirty="0" err="1" smtClean="0"/>
              <a:t>-t</a:t>
            </a:r>
            <a:r>
              <a:rPr lang="hu-HU" sz="2800" dirty="0" smtClean="0"/>
              <a:t>, </a:t>
            </a:r>
            <a:r>
              <a:rPr lang="hu-HU" sz="2800" dirty="0"/>
              <a:t>de nekünk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hu-HU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|D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hu-HU" sz="2800" dirty="0" smtClean="0"/>
              <a:t> kell!</a:t>
            </a:r>
            <a:endParaRPr lang="hu-HU" sz="2800" dirty="0"/>
          </a:p>
          <a:p>
            <a:r>
              <a:rPr lang="hu-HU" sz="2800" dirty="0" smtClean="0"/>
              <a:t>Emlékeztető:</a:t>
            </a:r>
          </a:p>
          <a:p>
            <a:r>
              <a:rPr lang="hu-HU" sz="2800" dirty="0" smtClean="0"/>
              <a:t>Levezethető</a:t>
            </a:r>
            <a:r>
              <a:rPr lang="hu-HU" sz="2800" dirty="0"/>
              <a:t>, hogy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hu-HU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|D)</a:t>
            </a:r>
            <a:r>
              <a:rPr lang="hu-HU" sz="2800" dirty="0" smtClean="0"/>
              <a:t> </a:t>
            </a:r>
            <a:r>
              <a:rPr lang="hu-HU" sz="2800" dirty="0"/>
              <a:t>is Gauss-eloszlás </a:t>
            </a:r>
            <a:r>
              <a:rPr lang="hu-HU" sz="2800" dirty="0" smtClean="0"/>
              <a:t>lesz, méghozzá:</a:t>
            </a:r>
            <a:endParaRPr lang="hu-HU" sz="2800" dirty="0"/>
          </a:p>
          <a:p>
            <a:pPr lvl="1"/>
            <a:endParaRPr lang="hu-HU" sz="2400" dirty="0" smtClean="0"/>
          </a:p>
          <a:p>
            <a:pPr lvl="1"/>
            <a:r>
              <a:rPr lang="hu-HU" sz="2400" dirty="0"/>
              <a:t>Azaz a várható érték </a:t>
            </a:r>
            <a:r>
              <a:rPr lang="hu-HU" sz="2400" dirty="0" err="1"/>
              <a:t>Bayesian-közelítése</a:t>
            </a:r>
            <a:r>
              <a:rPr lang="hu-HU" sz="2400" dirty="0"/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hu-HU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hu-HU" sz="2400" dirty="0" smtClean="0"/>
              <a:t> </a:t>
            </a:r>
            <a:r>
              <a:rPr lang="hu-HU" sz="2400" dirty="0"/>
              <a:t>lesz, míg a szórás közelítése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σ</a:t>
            </a:r>
            <a:r>
              <a:rPr lang="hu-HU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σ</a:t>
            </a:r>
            <a:r>
              <a:rPr lang="el-GR" sz="2400" dirty="0" smtClean="0"/>
              <a:t>, </a:t>
            </a:r>
            <a:r>
              <a:rPr lang="hu-HU" sz="2400" dirty="0"/>
              <a:t>ahol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σ</a:t>
            </a:r>
            <a:r>
              <a:rPr lang="el-GR" sz="2400" dirty="0" smtClean="0"/>
              <a:t> </a:t>
            </a:r>
            <a:r>
              <a:rPr lang="hu-HU" sz="2400" dirty="0"/>
              <a:t>ismert,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σ</a:t>
            </a:r>
            <a:r>
              <a:rPr lang="hu-HU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hu-HU" sz="2400" dirty="0" smtClean="0"/>
              <a:t> </a:t>
            </a:r>
            <a:r>
              <a:rPr lang="hu-HU" sz="2400" dirty="0"/>
              <a:t>pedig kifejezi a modell bizonytalanságát a becslésre nézve (de ez </a:t>
            </a:r>
            <a:r>
              <a:rPr 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400" dirty="0"/>
              <a:t> növelésével 0-hoz tart)</a:t>
            </a:r>
          </a:p>
          <a:p>
            <a:r>
              <a:rPr lang="hu-HU" sz="2800" dirty="0"/>
              <a:t>Többváltozós esetben is nagyon hasonló eredményt kapnánk:</a:t>
            </a:r>
          </a:p>
          <a:p>
            <a:pPr lvl="1"/>
            <a:endParaRPr lang="hu-HU" sz="2400" dirty="0"/>
          </a:p>
          <a:p>
            <a:r>
              <a:rPr lang="hu-H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800" dirty="0"/>
              <a:t> növelésével a kapott becslés az </a:t>
            </a:r>
            <a:r>
              <a:rPr lang="hu-HU" sz="2800" dirty="0" err="1"/>
              <a:t>ML-módszerrel</a:t>
            </a:r>
            <a:r>
              <a:rPr lang="hu-HU" sz="2800" dirty="0"/>
              <a:t> kapott becsléshez tart!</a:t>
            </a:r>
          </a:p>
          <a:p>
            <a:endParaRPr lang="hu-HU" sz="2800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216583"/>
              </p:ext>
            </p:extLst>
          </p:nvPr>
        </p:nvGraphicFramePr>
        <p:xfrm>
          <a:off x="3519488" y="1773238"/>
          <a:ext cx="4267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1" name="Equation" r:id="rId3" imgW="1841400" imgH="279360" progId="Equation.3">
                  <p:embed/>
                </p:oleObj>
              </mc:Choice>
              <mc:Fallback>
                <p:oleObj name="Equation" r:id="rId3" imgW="18414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488" y="1773238"/>
                        <a:ext cx="42672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279626"/>
              </p:ext>
            </p:extLst>
          </p:nvPr>
        </p:nvGraphicFramePr>
        <p:xfrm>
          <a:off x="3551282" y="2652625"/>
          <a:ext cx="4344918" cy="632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2" name="Equation" r:id="rId5" imgW="1574640" imgH="228600" progId="Equation.3">
                  <p:embed/>
                </p:oleObj>
              </mc:Choice>
              <mc:Fallback>
                <p:oleObj name="Equation" r:id="rId5" imgW="1574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1282" y="2652625"/>
                        <a:ext cx="4344918" cy="6323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461223"/>
              </p:ext>
            </p:extLst>
          </p:nvPr>
        </p:nvGraphicFramePr>
        <p:xfrm>
          <a:off x="3575614" y="4941168"/>
          <a:ext cx="3159733" cy="568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3" name="Equation" r:id="rId7" imgW="1409400" imgH="253800" progId="Equation.3">
                  <p:embed/>
                </p:oleObj>
              </mc:Choice>
              <mc:Fallback>
                <p:oleObj name="Equation" r:id="rId7" imgW="14094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614" y="4941168"/>
                        <a:ext cx="3159733" cy="5689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585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Bayes</a:t>
            </a:r>
            <a:r>
              <a:rPr lang="hu-HU" altLang="hu-H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módszer, általános eset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8798768" cy="4525963"/>
          </a:xfrm>
        </p:spPr>
        <p:txBody>
          <a:bodyPr/>
          <a:lstStyle/>
          <a:p>
            <a:r>
              <a:rPr lang="hu-HU" sz="2800" dirty="0" smtClean="0"/>
              <a:t>Minden </a:t>
            </a:r>
            <a:r>
              <a:rPr lang="hu-HU" sz="2800" dirty="0"/>
              <a:t>olyan esetben használható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P(x | D)</a:t>
            </a:r>
            <a:r>
              <a:rPr lang="hu-HU" sz="2800" dirty="0" smtClean="0"/>
              <a:t> </a:t>
            </a:r>
            <a:r>
              <a:rPr lang="hu-HU" sz="2800" dirty="0"/>
              <a:t>becslésére, amikor valamilyen parametrikus alakot feltételezünk az eloszlásról</a:t>
            </a:r>
          </a:p>
          <a:p>
            <a:r>
              <a:rPr lang="hu-HU" sz="2800" dirty="0"/>
              <a:t>Feltevések:</a:t>
            </a:r>
          </a:p>
          <a:p>
            <a:pPr lvl="1"/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P(x |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)</a:t>
            </a:r>
            <a:r>
              <a:rPr lang="hu-HU" sz="2400" dirty="0" smtClean="0"/>
              <a:t> </a:t>
            </a:r>
            <a:r>
              <a:rPr lang="hu-HU" sz="2400" dirty="0"/>
              <a:t>alakja ismert,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</a:t>
            </a:r>
            <a:r>
              <a:rPr lang="hu-HU" sz="2400" dirty="0" smtClean="0"/>
              <a:t> </a:t>
            </a:r>
            <a:r>
              <a:rPr lang="hu-HU" sz="2400" dirty="0"/>
              <a:t>konkrét értékét keressük</a:t>
            </a:r>
          </a:p>
          <a:p>
            <a:pPr lvl="1"/>
            <a:r>
              <a:rPr lang="hu-HU" sz="2400" dirty="0"/>
              <a:t>Van valamilyen előfeltevésünk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</a:t>
            </a:r>
            <a:r>
              <a:rPr lang="hu-HU" sz="2400" dirty="0" smtClean="0"/>
              <a:t> </a:t>
            </a:r>
            <a:r>
              <a:rPr lang="hu-HU" sz="2400" dirty="0"/>
              <a:t>lehetséges értékeire,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400" dirty="0" smtClean="0"/>
              <a:t> </a:t>
            </a:r>
            <a:r>
              <a:rPr lang="hu-HU" sz="2400" dirty="0"/>
              <a:t>előzetes eloszlás alakjában megadva</a:t>
            </a:r>
          </a:p>
          <a:p>
            <a:pPr lvl="1"/>
            <a:r>
              <a:rPr lang="hu-HU" sz="2400" dirty="0"/>
              <a:t>Minden további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</a:t>
            </a:r>
            <a:r>
              <a:rPr lang="hu-HU" alt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hu-HU" sz="2400" dirty="0" err="1" smtClean="0"/>
              <a:t>-</a:t>
            </a:r>
            <a:r>
              <a:rPr lang="hu-HU" sz="2400" dirty="0" err="1"/>
              <a:t>ra</a:t>
            </a:r>
            <a:r>
              <a:rPr lang="hu-HU" sz="2400" dirty="0"/>
              <a:t> vonatkozó ismeretünk </a:t>
            </a:r>
            <a:r>
              <a:rPr 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400" dirty="0"/>
              <a:t> darab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P(x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400" dirty="0" err="1" smtClean="0"/>
              <a:t>-ből</a:t>
            </a:r>
            <a:r>
              <a:rPr lang="hu-HU" sz="2400" dirty="0" smtClean="0"/>
              <a:t> származó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</a:t>
            </a:r>
            <a:r>
              <a:rPr lang="hu-HU" alt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hu-HU" altLang="en-US" sz="24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{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altLang="en-US" sz="24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x</a:t>
            </a:r>
            <a:r>
              <a:rPr lang="en-US" altLang="en-US" sz="24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…,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altLang="en-US" sz="2400" baseline="-25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}</a:t>
            </a:r>
            <a:r>
              <a:rPr lang="hu-HU" sz="2400" dirty="0" smtClean="0"/>
              <a:t> </a:t>
            </a:r>
            <a:r>
              <a:rPr lang="hu-HU" sz="2400" dirty="0"/>
              <a:t>minta alakjában adott</a:t>
            </a:r>
          </a:p>
          <a:p>
            <a:r>
              <a:rPr lang="hu-HU" sz="2800" dirty="0"/>
              <a:t>A megoldás két fő lépésből áll:</a:t>
            </a:r>
          </a:p>
          <a:p>
            <a:pPr lvl="1"/>
            <a:r>
              <a:rPr lang="hu-HU" sz="2400" dirty="0" smtClean="0"/>
              <a:t>(1) levezetjük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 | D) </a:t>
            </a:r>
            <a:r>
              <a:rPr lang="hu-HU" altLang="en-US" sz="2400" dirty="0" err="1" smtClean="0">
                <a:cs typeface="Times New Roman" pitchFamily="18" charset="0"/>
                <a:sym typeface="Symbol" pitchFamily="18" charset="2"/>
              </a:rPr>
              <a:t>-t</a:t>
            </a:r>
            <a:r>
              <a:rPr lang="hu-HU" altLang="en-US" sz="2400" dirty="0" smtClean="0">
                <a:cs typeface="Times New Roman" pitchFamily="18" charset="0"/>
                <a:sym typeface="Symbol" pitchFamily="18" charset="2"/>
              </a:rPr>
              <a:t>, (2) </a:t>
            </a:r>
            <a:r>
              <a:rPr lang="hu-HU" sz="2400" dirty="0" smtClean="0"/>
              <a:t>ez </a:t>
            </a:r>
            <a:r>
              <a:rPr lang="hu-HU" sz="2400" dirty="0"/>
              <a:t>alapján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 | D) </a:t>
            </a:r>
            <a:r>
              <a:rPr lang="hu-HU" sz="2400" dirty="0" err="1" smtClean="0"/>
              <a:t>-</a:t>
            </a:r>
            <a:r>
              <a:rPr lang="hu-HU" sz="2400" dirty="0" err="1"/>
              <a:t>t</a:t>
            </a:r>
            <a:endParaRPr lang="hu-HU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820" y="1124744"/>
            <a:ext cx="2353340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0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err="1" smtClean="0">
                <a:solidFill>
                  <a:schemeClr val="tx1"/>
                </a:solidFill>
              </a:rPr>
              <a:t>Bayes</a:t>
            </a:r>
            <a:r>
              <a:rPr lang="hu-HU" altLang="hu-HU" dirty="0" smtClean="0">
                <a:solidFill>
                  <a:schemeClr val="tx1"/>
                </a:solidFill>
              </a:rPr>
              <a:t> módszer, általános eset </a:t>
            </a:r>
            <a:r>
              <a:rPr lang="en-US" altLang="hu-HU" dirty="0" smtClean="0">
                <a:solidFill>
                  <a:schemeClr val="tx1"/>
                </a:solidFill>
              </a:rPr>
              <a:t>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742984" cy="4525963"/>
          </a:xfrm>
        </p:spPr>
        <p:txBody>
          <a:bodyPr/>
          <a:lstStyle/>
          <a:p>
            <a:r>
              <a:rPr lang="hu-HU" sz="2800" dirty="0" smtClean="0"/>
              <a:t>Az </a:t>
            </a:r>
            <a:r>
              <a:rPr lang="hu-HU" sz="2800" dirty="0"/>
              <a:t>első lépéshez </a:t>
            </a:r>
            <a:r>
              <a:rPr lang="hu-HU" sz="2800" dirty="0" smtClean="0"/>
              <a:t>a </a:t>
            </a:r>
            <a:r>
              <a:rPr lang="hu-HU" sz="2800" dirty="0" err="1"/>
              <a:t>Bayes</a:t>
            </a:r>
            <a:r>
              <a:rPr lang="hu-HU" sz="2800" dirty="0"/>
              <a:t> formula é</a:t>
            </a:r>
            <a:r>
              <a:rPr lang="en-US" sz="2800" dirty="0" smtClean="0"/>
              <a:t>s </a:t>
            </a:r>
            <a:r>
              <a:rPr lang="hu-HU" sz="2800" dirty="0"/>
              <a:t>a függetlenségi feltevés </a:t>
            </a:r>
            <a:r>
              <a:rPr lang="hu-HU" sz="2800" dirty="0" smtClean="0"/>
              <a:t>szükséges</a:t>
            </a:r>
            <a:r>
              <a:rPr lang="hu-HU" sz="2800" dirty="0"/>
              <a:t>:</a:t>
            </a:r>
          </a:p>
          <a:p>
            <a:endParaRPr lang="hu-HU" sz="2800" dirty="0"/>
          </a:p>
          <a:p>
            <a:endParaRPr lang="hu-HU" sz="2800" dirty="0"/>
          </a:p>
          <a:p>
            <a:r>
              <a:rPr lang="hu-HU" sz="2800" dirty="0"/>
              <a:t>A második lépéshez pedig az alábbi összefüggés:</a:t>
            </a:r>
          </a:p>
          <a:p>
            <a:pPr lvl="1"/>
            <a:endParaRPr lang="hu-HU" sz="2400" dirty="0"/>
          </a:p>
          <a:p>
            <a:pPr lvl="1"/>
            <a:endParaRPr lang="hu-HU" sz="2400" dirty="0"/>
          </a:p>
          <a:p>
            <a:r>
              <a:rPr lang="hu-HU" sz="2800" dirty="0"/>
              <a:t>Utóbbit általános esetben sokszor nehéz zárt képlettel </a:t>
            </a:r>
            <a:r>
              <a:rPr lang="hu-HU" sz="2800" dirty="0" smtClean="0"/>
              <a:t>levezetni</a:t>
            </a:r>
            <a:endParaRPr lang="en-US" sz="2800" dirty="0" smtClean="0"/>
          </a:p>
          <a:p>
            <a:pPr lvl="1"/>
            <a:r>
              <a:rPr lang="en-US" sz="2400" dirty="0" smtClean="0"/>
              <a:t>I</a:t>
            </a:r>
            <a:r>
              <a:rPr lang="hu-HU" sz="2400" dirty="0" err="1" smtClean="0"/>
              <a:t>lyenkor</a:t>
            </a:r>
            <a:r>
              <a:rPr lang="hu-HU" sz="2400" dirty="0" smtClean="0"/>
              <a:t> </a:t>
            </a:r>
            <a:r>
              <a:rPr lang="hu-HU" sz="2400" dirty="0"/>
              <a:t>használhatunk valamilyen numerikus közelítést (pl. </a:t>
            </a:r>
            <a:r>
              <a:rPr lang="hu-HU" sz="2400" dirty="0" err="1"/>
              <a:t>Gibbs-mintavételezés</a:t>
            </a:r>
            <a:r>
              <a:rPr lang="hu-HU" sz="2400" dirty="0"/>
              <a:t>), vagy egyszerűen közelíthetjük a maximumával</a:t>
            </a: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448493"/>
              </p:ext>
            </p:extLst>
          </p:nvPr>
        </p:nvGraphicFramePr>
        <p:xfrm>
          <a:off x="6384032" y="2125144"/>
          <a:ext cx="3112588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0" name="Equation" r:id="rId3" imgW="1434960" imgH="431640" progId="Equation.3">
                  <p:embed/>
                </p:oleObj>
              </mc:Choice>
              <mc:Fallback>
                <p:oleObj name="Equation" r:id="rId3" imgW="1434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032" y="2125144"/>
                        <a:ext cx="3112588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870749"/>
              </p:ext>
            </p:extLst>
          </p:nvPr>
        </p:nvGraphicFramePr>
        <p:xfrm>
          <a:off x="3713163" y="3871913"/>
          <a:ext cx="4640262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1" name="Equation" r:id="rId5" imgW="1828800" imgH="279360" progId="Equation.3">
                  <p:embed/>
                </p:oleObj>
              </mc:Choice>
              <mc:Fallback>
                <p:oleObj name="Equation" r:id="rId5" imgW="18288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3163" y="3871913"/>
                        <a:ext cx="4640262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997508"/>
              </p:ext>
            </p:extLst>
          </p:nvPr>
        </p:nvGraphicFramePr>
        <p:xfrm>
          <a:off x="2423592" y="2203610"/>
          <a:ext cx="3113088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2" name="Equation" r:id="rId7" imgW="1434960" imgH="419040" progId="Equation.3">
                  <p:embed/>
                </p:oleObj>
              </mc:Choice>
              <mc:Fallback>
                <p:oleObj name="Equation" r:id="rId7" imgW="1434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592" y="2203610"/>
                        <a:ext cx="3113088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839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Megjegyz</a:t>
            </a:r>
            <a:r>
              <a:rPr lang="hu-H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5223617" cy="4525963"/>
          </a:xfrm>
        </p:spPr>
        <p:txBody>
          <a:bodyPr/>
          <a:lstStyle/>
          <a:p>
            <a:r>
              <a:rPr lang="hu-HU" sz="2800" dirty="0" smtClean="0"/>
              <a:t>A </a:t>
            </a:r>
            <a:r>
              <a:rPr lang="hu-HU" sz="2800" dirty="0" err="1" smtClean="0"/>
              <a:t>Bayes</a:t>
            </a:r>
            <a:r>
              <a:rPr lang="hu-HU" sz="2800" dirty="0" smtClean="0"/>
              <a:t> módszer kézenfekvően alkalmazható a modellünk adaptálására, ha („menet közben”) további megfigyeléseket kapunk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17" y="1340768"/>
            <a:ext cx="577215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6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sz="4200" dirty="0">
                <a:solidFill>
                  <a:schemeClr val="tx1"/>
                </a:solidFill>
              </a:rPr>
              <a:t>Gauss-</a:t>
            </a:r>
            <a:r>
              <a:rPr lang="en-US" altLang="hu-HU" sz="4200" dirty="0" err="1">
                <a:solidFill>
                  <a:schemeClr val="tx1"/>
                </a:solidFill>
              </a:rPr>
              <a:t>eloszlások</a:t>
            </a:r>
            <a:r>
              <a:rPr lang="en-US" altLang="hu-HU" sz="4200" dirty="0">
                <a:solidFill>
                  <a:schemeClr val="tx1"/>
                </a:solidFill>
              </a:rPr>
              <a:t> </a:t>
            </a:r>
            <a:r>
              <a:rPr lang="en-US" altLang="hu-HU" sz="4200" dirty="0" err="1">
                <a:solidFill>
                  <a:schemeClr val="tx1"/>
                </a:solidFill>
              </a:rPr>
              <a:t>paramétereinek</a:t>
            </a:r>
            <a:r>
              <a:rPr lang="en-US" altLang="hu-HU" sz="4200" dirty="0">
                <a:solidFill>
                  <a:schemeClr val="tx1"/>
                </a:solidFill>
              </a:rPr>
              <a:t> </a:t>
            </a:r>
            <a:r>
              <a:rPr lang="en-US" altLang="hu-HU" sz="4200" dirty="0" err="1">
                <a:solidFill>
                  <a:schemeClr val="tx1"/>
                </a:solidFill>
              </a:rPr>
              <a:t>becslése</a:t>
            </a:r>
            <a:endParaRPr lang="hu-HU" sz="4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6566520" cy="4525963"/>
          </a:xfrm>
        </p:spPr>
        <p:txBody>
          <a:bodyPr/>
          <a:lstStyle/>
          <a:p>
            <a:r>
              <a:rPr lang="hu-HU" sz="2800" dirty="0" smtClean="0"/>
              <a:t>Adatpontok </a:t>
            </a:r>
            <a:r>
              <a:rPr lang="hu-HU" sz="2800" dirty="0"/>
              <a:t>alapján akarjuk becsülni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p(x|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800" dirty="0" err="1" smtClean="0"/>
              <a:t>-</a:t>
            </a:r>
            <a:r>
              <a:rPr lang="hu-HU" sz="2800" dirty="0" err="1"/>
              <a:t>t</a:t>
            </a:r>
            <a:r>
              <a:rPr lang="hu-HU" sz="2800" dirty="0"/>
              <a:t> és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800" dirty="0" err="1" smtClean="0"/>
              <a:t>-</a:t>
            </a:r>
            <a:r>
              <a:rPr lang="hu-HU" sz="2800" dirty="0" err="1"/>
              <a:t>t</a:t>
            </a:r>
            <a:endParaRPr lang="hu-HU" sz="2800" dirty="0"/>
          </a:p>
          <a:p>
            <a:r>
              <a:rPr lang="hu-HU" sz="2800" dirty="0"/>
              <a:t>Az osztályok </a:t>
            </a:r>
            <a:r>
              <a:rPr lang="hu-HU" sz="2800" b="1" dirty="0"/>
              <a:t>a priori</a:t>
            </a:r>
            <a:r>
              <a:rPr lang="hu-HU" sz="2800" dirty="0"/>
              <a:t> eloszlása diszkrét eloszlás, ez könnyen becsülhető az adatokból egyszerű leszámlálással</a:t>
            </a:r>
          </a:p>
          <a:p>
            <a:pPr lvl="1"/>
            <a:r>
              <a:rPr lang="hu-HU" sz="2400" dirty="0"/>
              <a:t>Pl. 2 osztályunk van, 60 példa az egyikből, 40 a másikból</a:t>
            </a:r>
          </a:p>
          <a:p>
            <a:pPr lvl="1"/>
            <a:r>
              <a:rPr lang="hu-HU" sz="2400" dirty="0"/>
              <a:t>Ekkor a becslések: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P(c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60+40)</a:t>
            </a:r>
            <a:r>
              <a:rPr lang="hu-HU" sz="2400" dirty="0"/>
              <a:t>,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P(c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60+40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1412776"/>
            <a:ext cx="5134284" cy="279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7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sz="4200" dirty="0">
                <a:solidFill>
                  <a:schemeClr val="tx1"/>
                </a:solidFill>
              </a:rPr>
              <a:t>Gauss-</a:t>
            </a:r>
            <a:r>
              <a:rPr lang="en-US" altLang="hu-HU" sz="4200" dirty="0" err="1">
                <a:solidFill>
                  <a:schemeClr val="tx1"/>
                </a:solidFill>
              </a:rPr>
              <a:t>eloszlások</a:t>
            </a:r>
            <a:r>
              <a:rPr lang="en-US" altLang="hu-HU" sz="4200" dirty="0">
                <a:solidFill>
                  <a:schemeClr val="tx1"/>
                </a:solidFill>
              </a:rPr>
              <a:t> </a:t>
            </a:r>
            <a:r>
              <a:rPr lang="en-US" altLang="hu-HU" sz="4200" dirty="0" err="1">
                <a:solidFill>
                  <a:schemeClr val="tx1"/>
                </a:solidFill>
              </a:rPr>
              <a:t>paramétereinek</a:t>
            </a:r>
            <a:r>
              <a:rPr lang="en-US" altLang="hu-HU" sz="4200" dirty="0">
                <a:solidFill>
                  <a:schemeClr val="tx1"/>
                </a:solidFill>
              </a:rPr>
              <a:t> </a:t>
            </a:r>
            <a:r>
              <a:rPr lang="en-US" altLang="hu-HU" sz="4200" dirty="0" err="1">
                <a:solidFill>
                  <a:schemeClr val="tx1"/>
                </a:solidFill>
              </a:rPr>
              <a:t>becslése</a:t>
            </a:r>
            <a:endParaRPr lang="hu-HU" sz="4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6854552" cy="4525963"/>
          </a:xfrm>
        </p:spPr>
        <p:txBody>
          <a:bodyPr/>
          <a:lstStyle/>
          <a:p>
            <a:r>
              <a:rPr lang="hu-HU" sz="2800" dirty="0" smtClean="0"/>
              <a:t>Folytonos </a:t>
            </a:r>
            <a:r>
              <a:rPr lang="hu-HU" sz="2800" dirty="0"/>
              <a:t>jellemzők esetén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p(x|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800" dirty="0"/>
              <a:t> egy folytonos többváltozós eloszlás, ezt jóval nehezebb becsülni</a:t>
            </a:r>
          </a:p>
          <a:p>
            <a:r>
              <a:rPr lang="hu-HU" sz="2800" dirty="0"/>
              <a:t>Feltesszük, hogy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p(x|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800" dirty="0" smtClean="0"/>
              <a:t> </a:t>
            </a:r>
            <a:r>
              <a:rPr lang="hu-HU" sz="2800" dirty="0"/>
              <a:t>Gauss-eloszlás</a:t>
            </a:r>
          </a:p>
          <a:p>
            <a:pPr lvl="1"/>
            <a:r>
              <a:rPr lang="hu-HU" sz="2400" dirty="0"/>
              <a:t>Egy Gauss-görbe megadásához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/>
              <a:t> és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 smtClean="0"/>
              <a:t> megadása </a:t>
            </a:r>
            <a:r>
              <a:rPr lang="hu-HU" sz="2400" dirty="0"/>
              <a:t>szükséges, így ezeket a paramétereket fogjuk becsülni az adatokból</a:t>
            </a:r>
          </a:p>
          <a:p>
            <a:pPr lvl="1"/>
            <a:r>
              <a:rPr lang="hu-HU" sz="2400" dirty="0"/>
              <a:t>Osztályonként </a:t>
            </a:r>
            <a:r>
              <a:rPr lang="hu-HU" sz="2400" b="1" dirty="0"/>
              <a:t>külön </a:t>
            </a:r>
            <a:r>
              <a:rPr lang="hu-HU" sz="2400" dirty="0"/>
              <a:t>végezzük a becslést, a többi osztálytól </a:t>
            </a:r>
            <a:r>
              <a:rPr lang="hu-HU" sz="2400" b="1" dirty="0"/>
              <a:t>függetlenül</a:t>
            </a:r>
          </a:p>
          <a:p>
            <a:pPr lvl="1"/>
            <a:r>
              <a:rPr lang="hu-HU" sz="2400" dirty="0"/>
              <a:t>Ezért az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/>
              <a:t> indexet az előadás során elhagyjuk</a:t>
            </a:r>
          </a:p>
          <a:p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65" y="3356992"/>
            <a:ext cx="4764034" cy="279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5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err="1">
                <a:solidFill>
                  <a:schemeClr val="tx1"/>
                </a:solidFill>
              </a:rPr>
              <a:t>Paraméterbecslési</a:t>
            </a:r>
            <a:r>
              <a:rPr lang="en-US" altLang="hu-HU" dirty="0">
                <a:solidFill>
                  <a:schemeClr val="tx1"/>
                </a:solidFill>
              </a:rPr>
              <a:t> </a:t>
            </a:r>
            <a:r>
              <a:rPr lang="en-US" altLang="hu-HU" dirty="0" err="1">
                <a:solidFill>
                  <a:schemeClr val="tx1"/>
                </a:solidFill>
              </a:rPr>
              <a:t>módszerek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790656" cy="4525963"/>
          </a:xfrm>
        </p:spPr>
        <p:txBody>
          <a:bodyPr/>
          <a:lstStyle/>
          <a:p>
            <a:r>
              <a:rPr lang="hu-HU" sz="2800" dirty="0" smtClean="0"/>
              <a:t>A </a:t>
            </a:r>
            <a:r>
              <a:rPr lang="hu-HU" sz="2800" dirty="0"/>
              <a:t>paraméterek becslésére két </a:t>
            </a:r>
            <a:r>
              <a:rPr lang="hu-HU" sz="2800" dirty="0" smtClean="0"/>
              <a:t>módszer</a:t>
            </a:r>
            <a:endParaRPr lang="en-US" sz="2800" dirty="0" smtClean="0"/>
          </a:p>
          <a:p>
            <a:pPr lvl="1"/>
            <a:r>
              <a:rPr lang="hu-HU" sz="2400" b="1" dirty="0" smtClean="0"/>
              <a:t>Maximum </a:t>
            </a:r>
            <a:r>
              <a:rPr lang="hu-HU" sz="2400" b="1" dirty="0" err="1"/>
              <a:t>likelihood</a:t>
            </a:r>
            <a:r>
              <a:rPr lang="hu-HU" sz="2400" dirty="0"/>
              <a:t> módszer: ez az egyszerűbb, a gyakorlatban általában ezt használják</a:t>
            </a:r>
          </a:p>
          <a:p>
            <a:pPr lvl="1"/>
            <a:r>
              <a:rPr lang="hu-HU" sz="2400" b="1" dirty="0" err="1"/>
              <a:t>Bayes</a:t>
            </a:r>
            <a:r>
              <a:rPr lang="hu-HU" sz="2400" b="1" dirty="0"/>
              <a:t> </a:t>
            </a:r>
            <a:r>
              <a:rPr lang="hu-HU" sz="2400" dirty="0"/>
              <a:t>módszer: </a:t>
            </a:r>
            <a:r>
              <a:rPr lang="en-US" sz="2400" dirty="0" err="1" smtClean="0"/>
              <a:t>ez</a:t>
            </a:r>
            <a:r>
              <a:rPr lang="en-US" sz="2400" dirty="0" smtClean="0"/>
              <a:t> </a:t>
            </a:r>
            <a:r>
              <a:rPr lang="en-US" sz="2400" dirty="0" err="1" smtClean="0"/>
              <a:t>valamivel</a:t>
            </a:r>
            <a:r>
              <a:rPr lang="en-US" sz="2400" dirty="0" smtClean="0"/>
              <a:t> </a:t>
            </a:r>
            <a:r>
              <a:rPr lang="hu-HU" sz="2400" dirty="0" smtClean="0"/>
              <a:t>bonyolultabb, </a:t>
            </a:r>
            <a:r>
              <a:rPr lang="hu-HU" sz="2400" dirty="0"/>
              <a:t>a gyakorlatban ritkábban használják</a:t>
            </a:r>
          </a:p>
          <a:p>
            <a:pPr lvl="1"/>
            <a:r>
              <a:rPr lang="hu-HU" sz="2400" dirty="0" smtClean="0"/>
              <a:t>Végül elég </a:t>
            </a:r>
            <a:r>
              <a:rPr lang="hu-HU" sz="2400" dirty="0"/>
              <a:t>hasonló eredményre fognak </a:t>
            </a:r>
            <a:r>
              <a:rPr lang="hu-HU" sz="2400" dirty="0" smtClean="0"/>
              <a:t>vezetni</a:t>
            </a:r>
            <a:endParaRPr lang="hu-HU" sz="2400" dirty="0"/>
          </a:p>
          <a:p>
            <a:r>
              <a:rPr lang="hu-HU" sz="2800" dirty="0" smtClean="0"/>
              <a:t>Bármelyik módszerrel </a:t>
            </a:r>
            <a:r>
              <a:rPr lang="hu-HU" sz="2800" dirty="0"/>
              <a:t>végezzük a paraméterbecslést, a kapott paramétereket ugyanúgy használjuk az osztályozás során</a:t>
            </a:r>
          </a:p>
          <a:p>
            <a:pPr lvl="1"/>
            <a:r>
              <a:rPr lang="hu-HU" sz="2400" dirty="0" smtClean="0"/>
              <a:t>A </a:t>
            </a:r>
            <a:r>
              <a:rPr lang="hu-HU" sz="2400" dirty="0" err="1"/>
              <a:t>Bayes</a:t>
            </a:r>
            <a:r>
              <a:rPr lang="hu-HU" sz="2400" dirty="0"/>
              <a:t> döntési </a:t>
            </a:r>
            <a:r>
              <a:rPr lang="hu-HU" sz="2400" dirty="0" smtClean="0"/>
              <a:t>szabállyal (a legvalószínűbb osztályt választjuk)</a:t>
            </a:r>
            <a:endParaRPr lang="hu-HU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93" y="1281184"/>
            <a:ext cx="3772071" cy="267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7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/>
              <a:t>Maximum </a:t>
            </a:r>
            <a:r>
              <a:rPr lang="hu-HU" dirty="0" err="1"/>
              <a:t>likelihood</a:t>
            </a:r>
            <a:r>
              <a:rPr lang="hu-HU" dirty="0"/>
              <a:t> módszer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358608" cy="4525963"/>
          </a:xfrm>
        </p:spPr>
        <p:txBody>
          <a:bodyPr/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p(x|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800" dirty="0" err="1" smtClean="0"/>
              <a:t>-et</a:t>
            </a:r>
            <a:r>
              <a:rPr lang="hu-HU" sz="2800" dirty="0" smtClean="0"/>
              <a:t> próbáljuk becsülni</a:t>
            </a:r>
          </a:p>
          <a:p>
            <a:r>
              <a:rPr lang="hu-HU" sz="2800" dirty="0" smtClean="0"/>
              <a:t>Feltesszük, </a:t>
            </a:r>
            <a:r>
              <a:rPr lang="hu-HU" sz="2800" dirty="0"/>
              <a:t>hogy adott példahalmaz esetén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sz="2800" dirty="0" smtClean="0"/>
              <a:t> és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sz="2800" dirty="0"/>
              <a:t> </a:t>
            </a:r>
            <a:r>
              <a:rPr lang="hu-HU" sz="2800" dirty="0" smtClean="0"/>
              <a:t>valamilyen konkrét </a:t>
            </a:r>
            <a:r>
              <a:rPr lang="hu-HU" sz="2800" dirty="0"/>
              <a:t>értékkel rendelkezik, de ez ismeretlen számunkra</a:t>
            </a:r>
          </a:p>
          <a:p>
            <a:r>
              <a:rPr lang="hu-HU" sz="2800" dirty="0"/>
              <a:t>Azt a </a:t>
            </a:r>
            <a:r>
              <a:rPr lang="hu-HU" sz="2800" dirty="0" smtClean="0"/>
              <a:t>paraméter-értéket (értékeket</a:t>
            </a:r>
            <a:r>
              <a:rPr lang="en-US" sz="2800" dirty="0" smtClean="0"/>
              <a:t>, </a:t>
            </a:r>
            <a:r>
              <a:rPr lang="hu-HU" sz="2800" dirty="0" smtClean="0"/>
              <a:t>paraméter-vektort) választja</a:t>
            </a:r>
            <a:r>
              <a:rPr lang="hu-HU" sz="2800" dirty="0"/>
              <a:t>, amely legjobban magyarázza az </a:t>
            </a:r>
            <a:r>
              <a:rPr lang="hu-HU" sz="2800" dirty="0" smtClean="0"/>
              <a:t>adatokat</a:t>
            </a:r>
          </a:p>
          <a:p>
            <a:pPr lvl="1"/>
            <a:r>
              <a:rPr lang="hu-HU" sz="2400" dirty="0"/>
              <a:t>A legnagyobb valószínűséget rendeli hozzájuk</a:t>
            </a: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b="1" dirty="0" smtClean="0">
                <a:sym typeface="Wingdings" panose="05000000000000000000" pitchFamily="2" charset="2"/>
              </a:rPr>
              <a:t>maximum likelihood</a:t>
            </a:r>
            <a:endParaRPr lang="hu-HU" sz="2400" b="1" dirty="0" smtClean="0">
              <a:sym typeface="Wingdings" panose="05000000000000000000" pitchFamily="2" charset="2"/>
            </a:endParaRPr>
          </a:p>
          <a:p>
            <a:pPr lvl="1"/>
            <a:r>
              <a:rPr lang="hu-HU" sz="2400" dirty="0" smtClean="0">
                <a:sym typeface="Wingdings" panose="05000000000000000000" pitchFamily="2" charset="2"/>
              </a:rPr>
              <a:t>Lehetne „maximum </a:t>
            </a:r>
            <a:r>
              <a:rPr lang="hu-HU" sz="2400" dirty="0" err="1" smtClean="0">
                <a:sym typeface="Wingdings" panose="05000000000000000000" pitchFamily="2" charset="2"/>
              </a:rPr>
              <a:t>probability</a:t>
            </a:r>
            <a:r>
              <a:rPr lang="hu-HU" sz="2400" dirty="0" smtClean="0">
                <a:sym typeface="Wingdings" panose="05000000000000000000" pitchFamily="2" charset="2"/>
              </a:rPr>
              <a:t>” is, de attól, hogy 0 és 1 között van, még nem valószínűség</a:t>
            </a:r>
            <a:endParaRPr lang="hu-HU" sz="2400" dirty="0" smtClean="0"/>
          </a:p>
          <a:p>
            <a:endParaRPr lang="hu-HU" sz="2800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322" y="2852936"/>
            <a:ext cx="3060051" cy="32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dirty="0" smtClean="0"/>
              <a:t>Bayes</a:t>
            </a:r>
            <a:r>
              <a:rPr lang="hu-HU" dirty="0" smtClean="0"/>
              <a:t> </a:t>
            </a:r>
            <a:r>
              <a:rPr lang="hu-HU" dirty="0"/>
              <a:t>módszer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196752"/>
            <a:ext cx="7358608" cy="4525963"/>
          </a:xfrm>
        </p:spPr>
        <p:txBody>
          <a:bodyPr/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p(x|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800" dirty="0" err="1"/>
              <a:t>-et</a:t>
            </a:r>
            <a:r>
              <a:rPr lang="hu-HU" sz="2800" dirty="0"/>
              <a:t> próbáljuk becsülni</a:t>
            </a:r>
          </a:p>
          <a:p>
            <a:r>
              <a:rPr lang="hu-HU" sz="2800" dirty="0" smtClean="0"/>
              <a:t>A </a:t>
            </a:r>
            <a:r>
              <a:rPr lang="hu-HU" sz="2800" dirty="0"/>
              <a:t>paramétereket nem konkrét </a:t>
            </a:r>
            <a:r>
              <a:rPr lang="hu-HU" sz="2800" dirty="0" smtClean="0"/>
              <a:t>(és</a:t>
            </a:r>
            <a:r>
              <a:rPr lang="en-US" sz="2800" dirty="0" smtClean="0"/>
              <a:t> </a:t>
            </a:r>
            <a:r>
              <a:rPr lang="hu-HU" sz="2800" dirty="0" smtClean="0"/>
              <a:t>/</a:t>
            </a:r>
            <a:r>
              <a:rPr lang="en-US" sz="2800" dirty="0" smtClean="0"/>
              <a:t> </a:t>
            </a:r>
            <a:r>
              <a:rPr lang="hu-HU" sz="2800" dirty="0" smtClean="0"/>
              <a:t>de </a:t>
            </a:r>
            <a:r>
              <a:rPr lang="hu-HU" sz="2800" dirty="0"/>
              <a:t>ismeretlen) értékként kezeli, hanem valószínűségi </a:t>
            </a:r>
            <a:r>
              <a:rPr lang="hu-HU" sz="2800" dirty="0" smtClean="0"/>
              <a:t>változóként</a:t>
            </a:r>
            <a:endParaRPr lang="en-US" sz="2800" dirty="0" smtClean="0"/>
          </a:p>
          <a:p>
            <a:pPr lvl="1"/>
            <a:r>
              <a:rPr lang="en-US" sz="2400" dirty="0" smtClean="0"/>
              <a:t>A</a:t>
            </a:r>
            <a:r>
              <a:rPr lang="hu-HU" sz="2400" dirty="0" smtClean="0"/>
              <a:t>melyek </a:t>
            </a:r>
            <a:r>
              <a:rPr lang="hu-HU" sz="2400" dirty="0"/>
              <a:t>így </a:t>
            </a:r>
            <a:r>
              <a:rPr lang="hu-HU" sz="2400" dirty="0" smtClean="0"/>
              <a:t>valószínűségi eloszlással </a:t>
            </a:r>
            <a:r>
              <a:rPr lang="hu-HU" sz="2400" dirty="0"/>
              <a:t>rendelkeznek</a:t>
            </a:r>
          </a:p>
          <a:p>
            <a:pPr lvl="1"/>
            <a:r>
              <a:rPr lang="hu-HU" sz="2400" dirty="0" smtClean="0"/>
              <a:t>1) ezt </a:t>
            </a:r>
            <a:r>
              <a:rPr lang="hu-HU" sz="2400" dirty="0"/>
              <a:t>az eloszlást </a:t>
            </a:r>
            <a:r>
              <a:rPr lang="hu-HU" sz="2400" dirty="0" smtClean="0"/>
              <a:t>modellezzük</a:t>
            </a:r>
          </a:p>
          <a:p>
            <a:pPr lvl="1"/>
            <a:r>
              <a:rPr lang="hu-HU" sz="2400" dirty="0" smtClean="0"/>
              <a:t>2) …majd ez </a:t>
            </a:r>
            <a:r>
              <a:rPr lang="hu-HU" sz="2400" dirty="0"/>
              <a:t>alapján becsüljük az adatok eloszlását</a:t>
            </a:r>
          </a:p>
          <a:p>
            <a:pPr lvl="1"/>
            <a:r>
              <a:rPr lang="hu-HU" sz="2400" dirty="0"/>
              <a:t>A paraméterek eloszlásáról lesz egy </a:t>
            </a:r>
            <a:r>
              <a:rPr lang="hu-HU" sz="2400" b="1" dirty="0"/>
              <a:t>a priori feltételezésünk</a:t>
            </a:r>
            <a:r>
              <a:rPr lang="hu-HU" sz="2400" dirty="0"/>
              <a:t>, majd ezt javítjuk </a:t>
            </a:r>
            <a:r>
              <a:rPr lang="hu-HU" sz="2400" b="1" dirty="0"/>
              <a:t>tovább </a:t>
            </a:r>
            <a:r>
              <a:rPr lang="hu-HU" sz="2400" dirty="0"/>
              <a:t>a tanítópéldák segítségével</a:t>
            </a:r>
          </a:p>
          <a:p>
            <a:endParaRPr lang="hu-HU" sz="28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72" y="3435528"/>
            <a:ext cx="4254959" cy="263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dirty="0" smtClean="0"/>
              <a:t>Maximum Likelihood </a:t>
            </a:r>
            <a:r>
              <a:rPr lang="en-US" dirty="0" err="1" smtClean="0"/>
              <a:t>becs</a:t>
            </a:r>
            <a:r>
              <a:rPr lang="hu-HU" dirty="0" smtClean="0"/>
              <a:t>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525963"/>
          </a:xfrm>
        </p:spPr>
        <p:txBody>
          <a:bodyPr/>
          <a:lstStyle/>
          <a:p>
            <a:r>
              <a:rPr lang="hu-HU" sz="2800" dirty="0" smtClean="0"/>
              <a:t>Ez </a:t>
            </a:r>
            <a:r>
              <a:rPr lang="hu-HU" sz="2800" dirty="0"/>
              <a:t>a lehető legegyszerűbb megoldás</a:t>
            </a:r>
          </a:p>
          <a:p>
            <a:r>
              <a:rPr lang="hu-HU" sz="2800" dirty="0"/>
              <a:t>Ha az adatok eloszlása valóban </a:t>
            </a:r>
            <a:r>
              <a:rPr lang="hu-HU" sz="2800" dirty="0" smtClean="0"/>
              <a:t>normális, </a:t>
            </a:r>
            <a:r>
              <a:rPr lang="hu-HU" sz="2800" dirty="0"/>
              <a:t>akkor </a:t>
            </a:r>
            <a:r>
              <a:rPr lang="hu-HU" sz="2800" dirty="0" smtClean="0"/>
              <a:t>a </a:t>
            </a:r>
            <a:r>
              <a:rPr lang="hu-HU" sz="2800" dirty="0"/>
              <a:t>példaszám növelésével gyorsan konvergál a valódi paraméter-értékekhez</a:t>
            </a:r>
          </a:p>
          <a:p>
            <a:r>
              <a:rPr lang="hu-HU" sz="2800" dirty="0" smtClean="0"/>
              <a:t>Feltesszük, hogy az osztályokba </a:t>
            </a:r>
            <a:r>
              <a:rPr lang="hu-HU" sz="2800" dirty="0"/>
              <a:t>eső példák </a:t>
            </a:r>
            <a:r>
              <a:rPr lang="hu-HU" sz="2800" dirty="0" smtClean="0"/>
              <a:t>normális eloszlásúak</a:t>
            </a:r>
          </a:p>
          <a:p>
            <a:r>
              <a:rPr lang="hu-HU" sz="2800" dirty="0" smtClean="0"/>
              <a:t>Az </a:t>
            </a:r>
            <a:r>
              <a:rPr lang="hu-HU" sz="2800" dirty="0"/>
              <a:t>eloszlás paramétereit </a:t>
            </a:r>
            <a:r>
              <a:rPr lang="hu-HU" sz="2800" dirty="0" smtClean="0"/>
              <a:t>osztályonként </a:t>
            </a:r>
            <a:r>
              <a:rPr lang="hu-HU" sz="2800" dirty="0"/>
              <a:t>külön-külön becsüljük</a:t>
            </a:r>
          </a:p>
          <a:p>
            <a:r>
              <a:rPr lang="hu-HU" sz="2800" dirty="0"/>
              <a:t>A paraméterek rövid jelölése: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hu-HU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/>
              <a:t>A tanítópéldák halmazának rövid jelölése: </a:t>
            </a:r>
            <a:r>
              <a:rPr lang="hu-H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{ </a:t>
            </a:r>
            <a:r>
              <a:rPr lang="hu-H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hu-H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sz="2400" dirty="0"/>
              <a:t>Feltesszük továbbá, hogy a példák </a:t>
            </a:r>
            <a:r>
              <a:rPr lang="hu-HU" sz="2400" b="1" dirty="0"/>
              <a:t>függetlenek egymástól </a:t>
            </a:r>
            <a:r>
              <a:rPr lang="hu-HU" sz="2400" dirty="0"/>
              <a:t>és </a:t>
            </a:r>
            <a:r>
              <a:rPr lang="hu-HU" sz="2400" b="1" dirty="0"/>
              <a:t>azonos eloszlásúak </a:t>
            </a:r>
            <a:r>
              <a:rPr lang="hu-HU" sz="2400" dirty="0"/>
              <a:t>(angol rövidítéssel </a:t>
            </a:r>
            <a:r>
              <a:rPr lang="en-US" sz="2400" dirty="0" smtClean="0"/>
              <a:t>“independent and identically distributed”, </a:t>
            </a:r>
            <a:r>
              <a:rPr lang="hu-HU" sz="2400" dirty="0" smtClean="0"/>
              <a:t>“</a:t>
            </a:r>
            <a:r>
              <a:rPr lang="hu-HU" sz="2400" dirty="0" err="1" smtClean="0"/>
              <a:t>i.i.d</a:t>
            </a:r>
            <a:r>
              <a:rPr lang="hu-HU" sz="2400" dirty="0"/>
              <a:t>.”)</a:t>
            </a:r>
          </a:p>
        </p:txBody>
      </p:sp>
    </p:spTree>
    <p:extLst>
      <p:ext uri="{BB962C8B-B14F-4D97-AF65-F5344CB8AC3E}">
        <p14:creationId xmlns:p14="http://schemas.microsoft.com/office/powerpoint/2010/main" val="413687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44352</TotalTime>
  <Words>1870</Words>
  <Application>Microsoft Office PowerPoint</Application>
  <PresentationFormat>Szélesvásznú</PresentationFormat>
  <Paragraphs>261</Paragraphs>
  <Slides>33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3</vt:i4>
      </vt:variant>
      <vt:variant>
        <vt:lpstr>Diacímek</vt:lpstr>
      </vt:variant>
      <vt:variant>
        <vt:i4>33</vt:i4>
      </vt:variant>
    </vt:vector>
  </HeadingPairs>
  <TitlesOfParts>
    <vt:vector size="41" baseType="lpstr">
      <vt:lpstr>Arial</vt:lpstr>
      <vt:lpstr>Symbol</vt:lpstr>
      <vt:lpstr>Times New Roman</vt:lpstr>
      <vt:lpstr>Wingdings</vt:lpstr>
      <vt:lpstr>Alapértelmezett terv</vt:lpstr>
      <vt:lpstr>Equation</vt:lpstr>
      <vt:lpstr>Egyenlet</vt:lpstr>
      <vt:lpstr>Microsoft Equation 3.0</vt:lpstr>
      <vt:lpstr>Gauss-eloszlás illesztése adatokra Maximum Likelihood és Bayes-módszer</vt:lpstr>
      <vt:lpstr>Hol is tartunk?</vt:lpstr>
      <vt:lpstr>Hol is tartunk? #2</vt:lpstr>
      <vt:lpstr>Gauss-eloszlások paramétereinek becslése</vt:lpstr>
      <vt:lpstr>Gauss-eloszlások paramétereinek becslése</vt:lpstr>
      <vt:lpstr>Paraméterbecslési módszerek</vt:lpstr>
      <vt:lpstr>Maximum likelihood módszer</vt:lpstr>
      <vt:lpstr>Bayes módszer</vt:lpstr>
      <vt:lpstr>Maximum Likelihood becslés</vt:lpstr>
      <vt:lpstr>A „likelihood” célfüggvény</vt:lpstr>
      <vt:lpstr>A „log-likelihood” célfüggvény</vt:lpstr>
      <vt:lpstr>A log-likelihood maximalizálása</vt:lpstr>
      <vt:lpstr>A log-likelihood maximalizálása #2</vt:lpstr>
      <vt:lpstr>A log-likelihood maximalizálása #3</vt:lpstr>
      <vt:lpstr>A log-likelihood maximalizálása #4</vt:lpstr>
      <vt:lpstr>A log-likelihood maximalizálása #5</vt:lpstr>
      <vt:lpstr>Sokváltozós eset</vt:lpstr>
      <vt:lpstr>A log-likelihood maximalizálása</vt:lpstr>
      <vt:lpstr>Megjegyzés #1</vt:lpstr>
      <vt:lpstr>Megjegyzés #2</vt:lpstr>
      <vt:lpstr>Megjegyzés #3</vt:lpstr>
      <vt:lpstr>Bayes paraméterbecslés</vt:lpstr>
      <vt:lpstr>Bayes paraméterbecslés #2</vt:lpstr>
      <vt:lpstr>Bayes paraméterbecslés #3</vt:lpstr>
      <vt:lpstr>Példa</vt:lpstr>
      <vt:lpstr>Példa #2</vt:lpstr>
      <vt:lpstr>Értelmezés</vt:lpstr>
      <vt:lpstr>Szemléltetés</vt:lpstr>
      <vt:lpstr>Szemléltetés #2</vt:lpstr>
      <vt:lpstr>Hogyan kapjuk meg P(x | D)-t?</vt:lpstr>
      <vt:lpstr>Bayes módszer, általános eset</vt:lpstr>
      <vt:lpstr>Bayes módszer, általános eset #2</vt:lpstr>
      <vt:lpstr>Megjegyzés</vt:lpstr>
    </vt:vector>
  </TitlesOfParts>
  <Company>SZTE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Opinion Mining in Hungarian Based on Textual and Graphical Clues</dc:title>
  <dc:creator>Gabor</dc:creator>
  <cp:lastModifiedBy>Gh</cp:lastModifiedBy>
  <cp:revision>1421</cp:revision>
  <cp:lastPrinted>2022-01-27T10:06:07Z</cp:lastPrinted>
  <dcterms:created xsi:type="dcterms:W3CDTF">2008-09-10T10:17:38Z</dcterms:created>
  <dcterms:modified xsi:type="dcterms:W3CDTF">2024-03-18T06:46:38Z</dcterms:modified>
</cp:coreProperties>
</file>